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86" r:id="rId4"/>
  </p:sldMasterIdLst>
  <p:notesMasterIdLst>
    <p:notesMasterId r:id="rId29"/>
  </p:notesMasterIdLst>
  <p:handoutMasterIdLst>
    <p:handoutMasterId r:id="rId30"/>
  </p:handoutMasterIdLst>
  <p:sldIdLst>
    <p:sldId id="309" r:id="rId5"/>
    <p:sldId id="419" r:id="rId6"/>
    <p:sldId id="434" r:id="rId7"/>
    <p:sldId id="435" r:id="rId8"/>
    <p:sldId id="437" r:id="rId9"/>
    <p:sldId id="436" r:id="rId10"/>
    <p:sldId id="438" r:id="rId11"/>
    <p:sldId id="459" r:id="rId12"/>
    <p:sldId id="460" r:id="rId13"/>
    <p:sldId id="461" r:id="rId14"/>
    <p:sldId id="485" r:id="rId15"/>
    <p:sldId id="462" r:id="rId16"/>
    <p:sldId id="463" r:id="rId17"/>
    <p:sldId id="464" r:id="rId18"/>
    <p:sldId id="465" r:id="rId19"/>
    <p:sldId id="466" r:id="rId20"/>
    <p:sldId id="467" r:id="rId21"/>
    <p:sldId id="468" r:id="rId22"/>
    <p:sldId id="473" r:id="rId23"/>
    <p:sldId id="474" r:id="rId24"/>
    <p:sldId id="475" r:id="rId25"/>
    <p:sldId id="476" r:id="rId26"/>
    <p:sldId id="477" r:id="rId27"/>
    <p:sldId id="422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ia Lopez" initials="PL" lastIdx="1" clrIdx="0">
    <p:extLst>
      <p:ext uri="{19B8F6BF-5375-455C-9EA6-DF929625EA0E}">
        <p15:presenceInfo xmlns:p15="http://schemas.microsoft.com/office/powerpoint/2012/main" userId="S-1-5-21-88094858-919529-1617787245-1748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  <a:srgbClr val="EF9257"/>
    <a:srgbClr val="9C3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18E617-FC8D-4EEE-9C7B-61600EBBD02F}" v="7" dt="2019-10-02T11:31:34.182"/>
  </p1510:revLst>
</p1510:revInfo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27" autoAdjust="0"/>
    <p:restoredTop sz="86423" autoAdjust="0"/>
  </p:normalViewPr>
  <p:slideViewPr>
    <p:cSldViewPr snapToGrid="0">
      <p:cViewPr varScale="1">
        <p:scale>
          <a:sx n="79" d="100"/>
          <a:sy n="79" d="100"/>
        </p:scale>
        <p:origin x="165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228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5213" y="0"/>
            <a:ext cx="2971227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DE7CD-4188-4862-8C81-54EB48A3A51C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22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5213" y="8685214"/>
            <a:ext cx="2971227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55C6C-50BC-4B46-9F07-D4180DC52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571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8A1AD-41CB-4EC8-A2DE-525C022DFFA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7DD47-29B7-42BB-938E-D71AB63FFD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781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7DD47-29B7-42BB-938E-D71AB63FFD7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220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9108-3E07-43AF-8552-79BAC39DC7BE}" type="datetime1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51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0805-A37B-4E05-83D0-58D9E9DA495F}" type="datetime1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0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21BD-7993-4533-8058-D585EDF5EB2D}" type="datetime1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46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rk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4487865"/>
            <a:ext cx="9144000" cy="23701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 flipV="1">
            <a:off x="0" y="2"/>
            <a:ext cx="9144000" cy="44799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xtLst/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7" name="Line 1086"/>
          <p:cNvSpPr>
            <a:spLocks noChangeShapeType="1"/>
          </p:cNvSpPr>
          <p:nvPr/>
        </p:nvSpPr>
        <p:spPr bwMode="auto">
          <a:xfrm>
            <a:off x="484189" y="617540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8" name="Line 1087"/>
          <p:cNvSpPr>
            <a:spLocks noChangeShapeType="1"/>
          </p:cNvSpPr>
          <p:nvPr/>
        </p:nvSpPr>
        <p:spPr bwMode="auto">
          <a:xfrm>
            <a:off x="484189" y="617540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9" name="Rectangle 1088"/>
          <p:cNvSpPr>
            <a:spLocks noChangeArrowheads="1"/>
          </p:cNvSpPr>
          <p:nvPr/>
        </p:nvSpPr>
        <p:spPr bwMode="auto">
          <a:xfrm>
            <a:off x="484189" y="617540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10" name="Rectangle 1089"/>
          <p:cNvSpPr>
            <a:spLocks noChangeArrowheads="1"/>
          </p:cNvSpPr>
          <p:nvPr/>
        </p:nvSpPr>
        <p:spPr bwMode="auto">
          <a:xfrm>
            <a:off x="484189" y="617540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11" name="Freeform 1098"/>
          <p:cNvSpPr>
            <a:spLocks/>
          </p:cNvSpPr>
          <p:nvPr/>
        </p:nvSpPr>
        <p:spPr bwMode="auto">
          <a:xfrm>
            <a:off x="487364" y="617540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" name="Freeform 1115"/>
          <p:cNvSpPr>
            <a:spLocks/>
          </p:cNvSpPr>
          <p:nvPr/>
        </p:nvSpPr>
        <p:spPr bwMode="auto">
          <a:xfrm>
            <a:off x="458789" y="47307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3175 w 2"/>
              <a:gd name="T15" fmla="*/ 3175 h 2"/>
              <a:gd name="T16" fmla="*/ 3175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3175 w 2"/>
              <a:gd name="T29" fmla="*/ 3175 h 2"/>
              <a:gd name="T30" fmla="*/ 3175 w 2"/>
              <a:gd name="T31" fmla="*/ 3175 h 2"/>
              <a:gd name="T32" fmla="*/ 3175 w 2"/>
              <a:gd name="T33" fmla="*/ 3175 h 2"/>
              <a:gd name="T34" fmla="*/ 3175 w 2"/>
              <a:gd name="T35" fmla="*/ 3175 h 2"/>
              <a:gd name="T36" fmla="*/ 3175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3175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3175 w 2"/>
              <a:gd name="T63" fmla="*/ 3175 h 2"/>
              <a:gd name="T64" fmla="*/ 0 w 2"/>
              <a:gd name="T65" fmla="*/ 3175 h 2"/>
              <a:gd name="T66" fmla="*/ 0 w 2"/>
              <a:gd name="T67" fmla="*/ 3175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3" name="Freeform 1120"/>
          <p:cNvSpPr>
            <a:spLocks/>
          </p:cNvSpPr>
          <p:nvPr/>
        </p:nvSpPr>
        <p:spPr bwMode="auto">
          <a:xfrm>
            <a:off x="458789" y="463552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0 w 2"/>
              <a:gd name="T5" fmla="*/ 3175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3175 w 2"/>
              <a:gd name="T13" fmla="*/ 0 h 2"/>
              <a:gd name="T14" fmla="*/ 3175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0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3175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3175 w 2"/>
              <a:gd name="T53" fmla="*/ 3175 h 2"/>
              <a:gd name="T54" fmla="*/ 3175 w 2"/>
              <a:gd name="T55" fmla="*/ 3175 h 2"/>
              <a:gd name="T56" fmla="*/ 3175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4" name="Freeform 1134"/>
          <p:cNvSpPr>
            <a:spLocks/>
          </p:cNvSpPr>
          <p:nvPr/>
        </p:nvSpPr>
        <p:spPr bwMode="auto">
          <a:xfrm>
            <a:off x="703264" y="514350"/>
            <a:ext cx="3175" cy="6350"/>
          </a:xfrm>
          <a:custGeom>
            <a:avLst/>
            <a:gdLst>
              <a:gd name="T0" fmla="*/ 3175 w 2"/>
              <a:gd name="T1" fmla="*/ 6350 h 4"/>
              <a:gd name="T2" fmla="*/ 3175 w 2"/>
              <a:gd name="T3" fmla="*/ 6350 h 4"/>
              <a:gd name="T4" fmla="*/ 3175 w 2"/>
              <a:gd name="T5" fmla="*/ 6350 h 4"/>
              <a:gd name="T6" fmla="*/ 3175 w 2"/>
              <a:gd name="T7" fmla="*/ 3175 h 4"/>
              <a:gd name="T8" fmla="*/ 3175 w 2"/>
              <a:gd name="T9" fmla="*/ 0 h 4"/>
              <a:gd name="T10" fmla="*/ 3175 w 2"/>
              <a:gd name="T11" fmla="*/ 0 h 4"/>
              <a:gd name="T12" fmla="*/ 3175 w 2"/>
              <a:gd name="T13" fmla="*/ 0 h 4"/>
              <a:gd name="T14" fmla="*/ 0 w 2"/>
              <a:gd name="T15" fmla="*/ 3175 h 4"/>
              <a:gd name="T16" fmla="*/ 3175 w 2"/>
              <a:gd name="T17" fmla="*/ 6350 h 4"/>
              <a:gd name="T18" fmla="*/ 3175 w 2"/>
              <a:gd name="T19" fmla="*/ 3175 h 4"/>
              <a:gd name="T20" fmla="*/ 3175 w 2"/>
              <a:gd name="T21" fmla="*/ 3175 h 4"/>
              <a:gd name="T22" fmla="*/ 3175 w 2"/>
              <a:gd name="T23" fmla="*/ 0 h 4"/>
              <a:gd name="T24" fmla="*/ 3175 w 2"/>
              <a:gd name="T25" fmla="*/ 3175 h 4"/>
              <a:gd name="T26" fmla="*/ 3175 w 2"/>
              <a:gd name="T27" fmla="*/ 3175 h 4"/>
              <a:gd name="T28" fmla="*/ 3175 w 2"/>
              <a:gd name="T29" fmla="*/ 3175 h 4"/>
              <a:gd name="T30" fmla="*/ 3175 w 2"/>
              <a:gd name="T31" fmla="*/ 3175 h 4"/>
              <a:gd name="T32" fmla="*/ 3175 w 2"/>
              <a:gd name="T33" fmla="*/ 3175 h 4"/>
              <a:gd name="T34" fmla="*/ 3175 w 2"/>
              <a:gd name="T35" fmla="*/ 3175 h 4"/>
              <a:gd name="T36" fmla="*/ 3175 w 2"/>
              <a:gd name="T37" fmla="*/ 3175 h 4"/>
              <a:gd name="T38" fmla="*/ 3175 w 2"/>
              <a:gd name="T39" fmla="*/ 3175 h 4"/>
              <a:gd name="T40" fmla="*/ 3175 w 2"/>
              <a:gd name="T41" fmla="*/ 3175 h 4"/>
              <a:gd name="T42" fmla="*/ 3175 w 2"/>
              <a:gd name="T43" fmla="*/ 3175 h 4"/>
              <a:gd name="T44" fmla="*/ 3175 w 2"/>
              <a:gd name="T45" fmla="*/ 3175 h 4"/>
              <a:gd name="T46" fmla="*/ 3175 w 2"/>
              <a:gd name="T47" fmla="*/ 3175 h 4"/>
              <a:gd name="T48" fmla="*/ 3175 w 2"/>
              <a:gd name="T49" fmla="*/ 3175 h 4"/>
              <a:gd name="T50" fmla="*/ 3175 w 2"/>
              <a:gd name="T51" fmla="*/ 3175 h 4"/>
              <a:gd name="T52" fmla="*/ 0 w 2"/>
              <a:gd name="T53" fmla="*/ 3175 h 4"/>
              <a:gd name="T54" fmla="*/ 3175 w 2"/>
              <a:gd name="T55" fmla="*/ 6350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5" name="Freeform 1141"/>
          <p:cNvSpPr>
            <a:spLocks/>
          </p:cNvSpPr>
          <p:nvPr/>
        </p:nvSpPr>
        <p:spPr bwMode="auto">
          <a:xfrm>
            <a:off x="706439" y="479425"/>
            <a:ext cx="1587" cy="6350"/>
          </a:xfrm>
          <a:custGeom>
            <a:avLst/>
            <a:gdLst>
              <a:gd name="T0" fmla="*/ 0 w 1587"/>
              <a:gd name="T1" fmla="*/ 6350 h 4"/>
              <a:gd name="T2" fmla="*/ 0 w 1587"/>
              <a:gd name="T3" fmla="*/ 3175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3175 h 4"/>
              <a:gd name="T10" fmla="*/ 0 w 1587"/>
              <a:gd name="T11" fmla="*/ 3175 h 4"/>
              <a:gd name="T12" fmla="*/ 0 w 1587"/>
              <a:gd name="T13" fmla="*/ 6350 h 4"/>
              <a:gd name="T14" fmla="*/ 0 w 1587"/>
              <a:gd name="T15" fmla="*/ 3175 h 4"/>
              <a:gd name="T16" fmla="*/ 0 w 1587"/>
              <a:gd name="T17" fmla="*/ 3175 h 4"/>
              <a:gd name="T18" fmla="*/ 0 w 1587"/>
              <a:gd name="T19" fmla="*/ 3175 h 4"/>
              <a:gd name="T20" fmla="*/ 0 w 1587"/>
              <a:gd name="T21" fmla="*/ 3175 h 4"/>
              <a:gd name="T22" fmla="*/ 0 w 1587"/>
              <a:gd name="T23" fmla="*/ 3175 h 4"/>
              <a:gd name="T24" fmla="*/ 0 w 1587"/>
              <a:gd name="T25" fmla="*/ 3175 h 4"/>
              <a:gd name="T26" fmla="*/ 0 w 1587"/>
              <a:gd name="T27" fmla="*/ 3175 h 4"/>
              <a:gd name="T28" fmla="*/ 0 w 1587"/>
              <a:gd name="T29" fmla="*/ 6350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6" name="Freeform 1148"/>
          <p:cNvSpPr>
            <a:spLocks/>
          </p:cNvSpPr>
          <p:nvPr/>
        </p:nvSpPr>
        <p:spPr bwMode="auto">
          <a:xfrm>
            <a:off x="693739" y="460376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0 h 2"/>
              <a:gd name="T4" fmla="*/ 3175 w 2"/>
              <a:gd name="T5" fmla="*/ 0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3175 w 2"/>
              <a:gd name="T27" fmla="*/ 0 h 2"/>
              <a:gd name="T28" fmla="*/ 3175 w 2"/>
              <a:gd name="T29" fmla="*/ 0 h 2"/>
              <a:gd name="T30" fmla="*/ 0 w 2"/>
              <a:gd name="T31" fmla="*/ 3175 h 2"/>
              <a:gd name="T32" fmla="*/ 3175 w 2"/>
              <a:gd name="T33" fmla="*/ 3175 h 2"/>
              <a:gd name="T34" fmla="*/ 3175 w 2"/>
              <a:gd name="T35" fmla="*/ 0 h 2"/>
              <a:gd name="T36" fmla="*/ 0 w 2"/>
              <a:gd name="T37" fmla="*/ 3175 h 2"/>
              <a:gd name="T38" fmla="*/ 3175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3175 w 2"/>
              <a:gd name="T59" fmla="*/ 3175 h 2"/>
              <a:gd name="T60" fmla="*/ 3175 w 2"/>
              <a:gd name="T61" fmla="*/ 3175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7" name="Freeform 1150"/>
          <p:cNvSpPr>
            <a:spLocks/>
          </p:cNvSpPr>
          <p:nvPr/>
        </p:nvSpPr>
        <p:spPr bwMode="auto">
          <a:xfrm>
            <a:off x="684214" y="447677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0 h 2"/>
              <a:gd name="T4" fmla="*/ 0 w 1587"/>
              <a:gd name="T5" fmla="*/ 3175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8" name="Freeform 1152"/>
          <p:cNvSpPr>
            <a:spLocks/>
          </p:cNvSpPr>
          <p:nvPr/>
        </p:nvSpPr>
        <p:spPr bwMode="auto">
          <a:xfrm>
            <a:off x="684214" y="447677"/>
            <a:ext cx="3175" cy="3175"/>
          </a:xfrm>
          <a:custGeom>
            <a:avLst/>
            <a:gdLst>
              <a:gd name="T0" fmla="*/ 3175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3175 h 2"/>
              <a:gd name="T10" fmla="*/ 3175 w 2"/>
              <a:gd name="T11" fmla="*/ 3175 h 2"/>
              <a:gd name="T12" fmla="*/ 3175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3175 h 2"/>
              <a:gd name="T22" fmla="*/ 3175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9" name="Freeform 1154"/>
          <p:cNvSpPr>
            <a:spLocks/>
          </p:cNvSpPr>
          <p:nvPr/>
        </p:nvSpPr>
        <p:spPr bwMode="auto">
          <a:xfrm>
            <a:off x="665164" y="43497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0" name="Freeform 1156"/>
          <p:cNvSpPr>
            <a:spLocks/>
          </p:cNvSpPr>
          <p:nvPr/>
        </p:nvSpPr>
        <p:spPr bwMode="auto">
          <a:xfrm>
            <a:off x="665164" y="431801"/>
            <a:ext cx="3175" cy="3175"/>
          </a:xfrm>
          <a:custGeom>
            <a:avLst/>
            <a:gdLst>
              <a:gd name="T0" fmla="*/ 3175 w 2"/>
              <a:gd name="T1" fmla="*/ 3175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3175 h 2"/>
              <a:gd name="T8" fmla="*/ 3175 w 2"/>
              <a:gd name="T9" fmla="*/ 3175 h 2"/>
              <a:gd name="T10" fmla="*/ 3175 w 2"/>
              <a:gd name="T11" fmla="*/ 3175 h 2"/>
              <a:gd name="T12" fmla="*/ 3175 w 2"/>
              <a:gd name="T13" fmla="*/ 3175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3175 h 2"/>
              <a:gd name="T24" fmla="*/ 3175 w 2"/>
              <a:gd name="T25" fmla="*/ 3175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1" name="Freeform 1163"/>
          <p:cNvSpPr>
            <a:spLocks/>
          </p:cNvSpPr>
          <p:nvPr/>
        </p:nvSpPr>
        <p:spPr bwMode="auto">
          <a:xfrm>
            <a:off x="611188" y="415927"/>
            <a:ext cx="6350" cy="3175"/>
          </a:xfrm>
          <a:custGeom>
            <a:avLst/>
            <a:gdLst>
              <a:gd name="T0" fmla="*/ 3175 w 4"/>
              <a:gd name="T1" fmla="*/ 3175 h 2"/>
              <a:gd name="T2" fmla="*/ 3175 w 4"/>
              <a:gd name="T3" fmla="*/ 3175 h 2"/>
              <a:gd name="T4" fmla="*/ 6350 w 4"/>
              <a:gd name="T5" fmla="*/ 3175 h 2"/>
              <a:gd name="T6" fmla="*/ 6350 w 4"/>
              <a:gd name="T7" fmla="*/ 0 h 2"/>
              <a:gd name="T8" fmla="*/ 6350 w 4"/>
              <a:gd name="T9" fmla="*/ 0 h 2"/>
              <a:gd name="T10" fmla="*/ 3175 w 4"/>
              <a:gd name="T11" fmla="*/ 0 h 2"/>
              <a:gd name="T12" fmla="*/ 3175 w 4"/>
              <a:gd name="T13" fmla="*/ 0 h 2"/>
              <a:gd name="T14" fmla="*/ 0 w 4"/>
              <a:gd name="T15" fmla="*/ 3175 h 2"/>
              <a:gd name="T16" fmla="*/ 3175 w 4"/>
              <a:gd name="T17" fmla="*/ 3175 h 2"/>
              <a:gd name="T18" fmla="*/ 3175 w 4"/>
              <a:gd name="T19" fmla="*/ 0 h 2"/>
              <a:gd name="T20" fmla="*/ 6350 w 4"/>
              <a:gd name="T21" fmla="*/ 3175 h 2"/>
              <a:gd name="T22" fmla="*/ 6350 w 4"/>
              <a:gd name="T23" fmla="*/ 0 h 2"/>
              <a:gd name="T24" fmla="*/ 6350 w 4"/>
              <a:gd name="T25" fmla="*/ 0 h 2"/>
              <a:gd name="T26" fmla="*/ 3175 w 4"/>
              <a:gd name="T27" fmla="*/ 0 h 2"/>
              <a:gd name="T28" fmla="*/ 3175 w 4"/>
              <a:gd name="T29" fmla="*/ 0 h 2"/>
              <a:gd name="T30" fmla="*/ 0 w 4"/>
              <a:gd name="T31" fmla="*/ 0 h 2"/>
              <a:gd name="T32" fmla="*/ 3175 w 4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2" name="Freeform 1172"/>
          <p:cNvSpPr>
            <a:spLocks/>
          </p:cNvSpPr>
          <p:nvPr/>
        </p:nvSpPr>
        <p:spPr bwMode="auto">
          <a:xfrm>
            <a:off x="582614" y="476252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0 w 2"/>
              <a:gd name="T39" fmla="*/ 3175 h 2"/>
              <a:gd name="T40" fmla="*/ 0 w 2"/>
              <a:gd name="T41" fmla="*/ 3175 h 2"/>
              <a:gd name="T42" fmla="*/ 0 w 2"/>
              <a:gd name="T43" fmla="*/ 3175 h 2"/>
              <a:gd name="T44" fmla="*/ 0 w 2"/>
              <a:gd name="T45" fmla="*/ 3175 h 2"/>
              <a:gd name="T46" fmla="*/ 0 w 2"/>
              <a:gd name="T47" fmla="*/ 3175 h 2"/>
              <a:gd name="T48" fmla="*/ 0 w 2"/>
              <a:gd name="T49" fmla="*/ 3175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0 w 2"/>
              <a:gd name="T57" fmla="*/ 3175 h 2"/>
              <a:gd name="T58" fmla="*/ 0 w 2"/>
              <a:gd name="T59" fmla="*/ 3175 h 2"/>
              <a:gd name="T60" fmla="*/ 0 w 2"/>
              <a:gd name="T61" fmla="*/ 3175 h 2"/>
              <a:gd name="T62" fmla="*/ 0 w 2"/>
              <a:gd name="T63" fmla="*/ 3175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3" name="Freeform 1177"/>
          <p:cNvSpPr>
            <a:spLocks/>
          </p:cNvSpPr>
          <p:nvPr/>
        </p:nvSpPr>
        <p:spPr bwMode="auto">
          <a:xfrm>
            <a:off x="557214" y="534990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3175 h 2"/>
              <a:gd name="T40" fmla="*/ 0 w 2"/>
              <a:gd name="T41" fmla="*/ 3175 h 2"/>
              <a:gd name="T42" fmla="*/ 3175 w 2"/>
              <a:gd name="T43" fmla="*/ 3175 h 2"/>
              <a:gd name="T44" fmla="*/ 3175 w 2"/>
              <a:gd name="T45" fmla="*/ 0 h 2"/>
              <a:gd name="T46" fmla="*/ 3175 w 2"/>
              <a:gd name="T47" fmla="*/ 0 h 2"/>
              <a:gd name="T48" fmla="*/ 3175 w 2"/>
              <a:gd name="T49" fmla="*/ 0 h 2"/>
              <a:gd name="T50" fmla="*/ 3175 w 2"/>
              <a:gd name="T51" fmla="*/ 0 h 2"/>
              <a:gd name="T52" fmla="*/ 3175 w 2"/>
              <a:gd name="T53" fmla="*/ 0 h 2"/>
              <a:gd name="T54" fmla="*/ 3175 w 2"/>
              <a:gd name="T55" fmla="*/ 0 h 2"/>
              <a:gd name="T56" fmla="*/ 3175 w 2"/>
              <a:gd name="T57" fmla="*/ 0 h 2"/>
              <a:gd name="T58" fmla="*/ 3175 w 2"/>
              <a:gd name="T59" fmla="*/ 0 h 2"/>
              <a:gd name="T60" fmla="*/ 3175 w 2"/>
              <a:gd name="T61" fmla="*/ 0 h 2"/>
              <a:gd name="T62" fmla="*/ 3175 w 2"/>
              <a:gd name="T63" fmla="*/ 0 h 2"/>
              <a:gd name="T64" fmla="*/ 3175 w 2"/>
              <a:gd name="T65" fmla="*/ 0 h 2"/>
              <a:gd name="T66" fmla="*/ 3175 w 2"/>
              <a:gd name="T67" fmla="*/ 3175 h 2"/>
              <a:gd name="T68" fmla="*/ 3175 w 2"/>
              <a:gd name="T69" fmla="*/ 0 h 2"/>
              <a:gd name="T70" fmla="*/ 3175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3175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4" name="Freeform 1180"/>
          <p:cNvSpPr>
            <a:spLocks/>
          </p:cNvSpPr>
          <p:nvPr/>
        </p:nvSpPr>
        <p:spPr bwMode="auto">
          <a:xfrm>
            <a:off x="560389" y="530227"/>
            <a:ext cx="3175" cy="4763"/>
          </a:xfrm>
          <a:custGeom>
            <a:avLst/>
            <a:gdLst>
              <a:gd name="T0" fmla="*/ 0 w 2"/>
              <a:gd name="T1" fmla="*/ 4763 h 3"/>
              <a:gd name="T2" fmla="*/ 0 w 2"/>
              <a:gd name="T3" fmla="*/ 4763 h 3"/>
              <a:gd name="T4" fmla="*/ 3175 w 2"/>
              <a:gd name="T5" fmla="*/ 4763 h 3"/>
              <a:gd name="T6" fmla="*/ 3175 w 2"/>
              <a:gd name="T7" fmla="*/ 4763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0 w 2"/>
              <a:gd name="T19" fmla="*/ 4763 h 3"/>
              <a:gd name="T20" fmla="*/ 0 w 2"/>
              <a:gd name="T21" fmla="*/ 4763 h 3"/>
              <a:gd name="T22" fmla="*/ 0 w 2"/>
              <a:gd name="T23" fmla="*/ 0 h 3"/>
              <a:gd name="T24" fmla="*/ 0 w 2"/>
              <a:gd name="T25" fmla="*/ 4763 h 3"/>
              <a:gd name="T26" fmla="*/ 0 w 2"/>
              <a:gd name="T27" fmla="*/ 4763 h 3"/>
              <a:gd name="T28" fmla="*/ 0 w 2"/>
              <a:gd name="T29" fmla="*/ 4763 h 3"/>
              <a:gd name="T30" fmla="*/ 0 w 2"/>
              <a:gd name="T31" fmla="*/ 4763 h 3"/>
              <a:gd name="T32" fmla="*/ 0 w 2"/>
              <a:gd name="T33" fmla="*/ 4763 h 3"/>
              <a:gd name="T34" fmla="*/ 0 w 2"/>
              <a:gd name="T35" fmla="*/ 4763 h 3"/>
              <a:gd name="T36" fmla="*/ 0 w 2"/>
              <a:gd name="T37" fmla="*/ 4763 h 3"/>
              <a:gd name="T38" fmla="*/ 0 w 2"/>
              <a:gd name="T39" fmla="*/ 4763 h 3"/>
              <a:gd name="T40" fmla="*/ 0 w 2"/>
              <a:gd name="T41" fmla="*/ 4763 h 3"/>
              <a:gd name="T42" fmla="*/ 0 w 2"/>
              <a:gd name="T43" fmla="*/ 4763 h 3"/>
              <a:gd name="T44" fmla="*/ 0 w 2"/>
              <a:gd name="T45" fmla="*/ 4763 h 3"/>
              <a:gd name="T46" fmla="*/ 0 w 2"/>
              <a:gd name="T47" fmla="*/ 4763 h 3"/>
              <a:gd name="T48" fmla="*/ 0 w 2"/>
              <a:gd name="T49" fmla="*/ 4763 h 3"/>
              <a:gd name="T50" fmla="*/ 0 w 2"/>
              <a:gd name="T51" fmla="*/ 4763 h 3"/>
              <a:gd name="T52" fmla="*/ 0 w 2"/>
              <a:gd name="T53" fmla="*/ 4763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" name="Line 1187"/>
          <p:cNvSpPr>
            <a:spLocks noChangeShapeType="1"/>
          </p:cNvSpPr>
          <p:nvPr/>
        </p:nvSpPr>
        <p:spPr bwMode="auto">
          <a:xfrm>
            <a:off x="569914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6" name="Line 1188"/>
          <p:cNvSpPr>
            <a:spLocks noChangeShapeType="1"/>
          </p:cNvSpPr>
          <p:nvPr/>
        </p:nvSpPr>
        <p:spPr bwMode="auto">
          <a:xfrm>
            <a:off x="569914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7" name="Freeform 1208"/>
          <p:cNvSpPr>
            <a:spLocks/>
          </p:cNvSpPr>
          <p:nvPr/>
        </p:nvSpPr>
        <p:spPr bwMode="auto">
          <a:xfrm>
            <a:off x="595313" y="557215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8" name="Freeform 1210"/>
          <p:cNvSpPr>
            <a:spLocks/>
          </p:cNvSpPr>
          <p:nvPr/>
        </p:nvSpPr>
        <p:spPr bwMode="auto">
          <a:xfrm>
            <a:off x="595314" y="557215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0 h 2"/>
              <a:gd name="T8" fmla="*/ 3175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3175 w 2"/>
              <a:gd name="T21" fmla="*/ 3175 h 2"/>
              <a:gd name="T22" fmla="*/ 3175 w 2"/>
              <a:gd name="T23" fmla="*/ 0 h 2"/>
              <a:gd name="T24" fmla="*/ 3175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3175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9" name="Freeform 1214"/>
          <p:cNvSpPr>
            <a:spLocks/>
          </p:cNvSpPr>
          <p:nvPr/>
        </p:nvSpPr>
        <p:spPr bwMode="auto">
          <a:xfrm>
            <a:off x="595314" y="557215"/>
            <a:ext cx="3175" cy="3175"/>
          </a:xfrm>
          <a:custGeom>
            <a:avLst/>
            <a:gdLst>
              <a:gd name="T0" fmla="*/ 0 w 2"/>
              <a:gd name="T1" fmla="*/ 3175 h 2"/>
              <a:gd name="T2" fmla="*/ 3175 w 2"/>
              <a:gd name="T3" fmla="*/ 3175 h 2"/>
              <a:gd name="T4" fmla="*/ 0 w 2"/>
              <a:gd name="T5" fmla="*/ 0 h 2"/>
              <a:gd name="T6" fmla="*/ 0 w 2"/>
              <a:gd name="T7" fmla="*/ 3175 h 2"/>
              <a:gd name="T8" fmla="*/ 0 w 2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30" name="Rectangle 1215"/>
          <p:cNvSpPr>
            <a:spLocks noChangeArrowheads="1"/>
          </p:cNvSpPr>
          <p:nvPr/>
        </p:nvSpPr>
        <p:spPr bwMode="auto">
          <a:xfrm>
            <a:off x="595313" y="627065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31" name="Freeform 1217"/>
          <p:cNvSpPr>
            <a:spLocks/>
          </p:cNvSpPr>
          <p:nvPr/>
        </p:nvSpPr>
        <p:spPr bwMode="auto">
          <a:xfrm>
            <a:off x="595313" y="627065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32" name="Freeform 1219"/>
          <p:cNvSpPr>
            <a:spLocks/>
          </p:cNvSpPr>
          <p:nvPr/>
        </p:nvSpPr>
        <p:spPr bwMode="auto">
          <a:xfrm>
            <a:off x="731839" y="541340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33" name="Freeform 1221"/>
          <p:cNvSpPr>
            <a:spLocks/>
          </p:cNvSpPr>
          <p:nvPr/>
        </p:nvSpPr>
        <p:spPr bwMode="auto">
          <a:xfrm>
            <a:off x="731839" y="541340"/>
            <a:ext cx="3175" cy="3175"/>
          </a:xfrm>
          <a:custGeom>
            <a:avLst/>
            <a:gdLst>
              <a:gd name="T0" fmla="*/ 3175 w 2"/>
              <a:gd name="T1" fmla="*/ 0 h 2"/>
              <a:gd name="T2" fmla="*/ 3175 w 2"/>
              <a:gd name="T3" fmla="*/ 0 h 2"/>
              <a:gd name="T4" fmla="*/ 3175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3175 h 2"/>
              <a:gd name="T12" fmla="*/ 3175 w 2"/>
              <a:gd name="T13" fmla="*/ 0 h 2"/>
              <a:gd name="T14" fmla="*/ 3175 w 2"/>
              <a:gd name="T15" fmla="*/ 0 h 2"/>
              <a:gd name="T16" fmla="*/ 3175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3175 h 2"/>
              <a:gd name="T24" fmla="*/ 3175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34" name="Freeform 1234"/>
          <p:cNvSpPr>
            <a:spLocks/>
          </p:cNvSpPr>
          <p:nvPr/>
        </p:nvSpPr>
        <p:spPr bwMode="auto">
          <a:xfrm>
            <a:off x="722314" y="550865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3175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3175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35" name="Line 1237"/>
          <p:cNvSpPr>
            <a:spLocks noChangeShapeType="1"/>
          </p:cNvSpPr>
          <p:nvPr/>
        </p:nvSpPr>
        <p:spPr bwMode="auto">
          <a:xfrm>
            <a:off x="728663" y="544515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36" name="Line 1238"/>
          <p:cNvSpPr>
            <a:spLocks noChangeShapeType="1"/>
          </p:cNvSpPr>
          <p:nvPr/>
        </p:nvSpPr>
        <p:spPr bwMode="auto">
          <a:xfrm>
            <a:off x="728663" y="544515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37" name="Freeform 1240"/>
          <p:cNvSpPr>
            <a:spLocks/>
          </p:cNvSpPr>
          <p:nvPr/>
        </p:nvSpPr>
        <p:spPr bwMode="auto">
          <a:xfrm>
            <a:off x="728663" y="541340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38" name="Freeform 1243"/>
          <p:cNvSpPr>
            <a:spLocks/>
          </p:cNvSpPr>
          <p:nvPr/>
        </p:nvSpPr>
        <p:spPr bwMode="auto">
          <a:xfrm>
            <a:off x="728664" y="538165"/>
            <a:ext cx="3175" cy="3175"/>
          </a:xfrm>
          <a:custGeom>
            <a:avLst/>
            <a:gdLst>
              <a:gd name="T0" fmla="*/ 3175 w 2"/>
              <a:gd name="T1" fmla="*/ 3175 h 2"/>
              <a:gd name="T2" fmla="*/ 3175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0 w 2"/>
              <a:gd name="T9" fmla="*/ 3175 h 2"/>
              <a:gd name="T10" fmla="*/ 0 w 2"/>
              <a:gd name="T11" fmla="*/ 3175 h 2"/>
              <a:gd name="T12" fmla="*/ 3175 w 2"/>
              <a:gd name="T13" fmla="*/ 3175 h 2"/>
              <a:gd name="T14" fmla="*/ 0 w 2"/>
              <a:gd name="T15" fmla="*/ 3175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0 w 2"/>
              <a:gd name="T25" fmla="*/ 3175 h 2"/>
              <a:gd name="T26" fmla="*/ 0 w 2"/>
              <a:gd name="T27" fmla="*/ 3175 h 2"/>
              <a:gd name="T28" fmla="*/ 0 w 2"/>
              <a:gd name="T29" fmla="*/ 3175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3175 h 2"/>
              <a:gd name="T38" fmla="*/ 3175 w 2"/>
              <a:gd name="T39" fmla="*/ 3175 h 2"/>
              <a:gd name="T40" fmla="*/ 3175 w 2"/>
              <a:gd name="T41" fmla="*/ 3175 h 2"/>
              <a:gd name="T42" fmla="*/ 3175 w 2"/>
              <a:gd name="T43" fmla="*/ 3175 h 2"/>
              <a:gd name="T44" fmla="*/ 3175 w 2"/>
              <a:gd name="T45" fmla="*/ 3175 h 2"/>
              <a:gd name="T46" fmla="*/ 3175 w 2"/>
              <a:gd name="T47" fmla="*/ 3175 h 2"/>
              <a:gd name="T48" fmla="*/ 0 w 2"/>
              <a:gd name="T49" fmla="*/ 0 h 2"/>
              <a:gd name="T50" fmla="*/ 0 w 2"/>
              <a:gd name="T51" fmla="*/ 3175 h 2"/>
              <a:gd name="T52" fmla="*/ 0 w 2"/>
              <a:gd name="T53" fmla="*/ 3175 h 2"/>
              <a:gd name="T54" fmla="*/ 0 w 2"/>
              <a:gd name="T55" fmla="*/ 3175 h 2"/>
              <a:gd name="T56" fmla="*/ 3175 w 2"/>
              <a:gd name="T57" fmla="*/ 3175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39" name="Freeform 1246"/>
          <p:cNvSpPr>
            <a:spLocks/>
          </p:cNvSpPr>
          <p:nvPr/>
        </p:nvSpPr>
        <p:spPr bwMode="auto">
          <a:xfrm>
            <a:off x="725489" y="547690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0 h 2"/>
              <a:gd name="T6" fmla="*/ 3175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3175 h 2"/>
              <a:gd name="T14" fmla="*/ 0 w 2"/>
              <a:gd name="T15" fmla="*/ 3175 h 2"/>
              <a:gd name="T16" fmla="*/ 3175 w 2"/>
              <a:gd name="T17" fmla="*/ 0 h 2"/>
              <a:gd name="T18" fmla="*/ 3175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3175 h 2"/>
              <a:gd name="T48" fmla="*/ 0 w 2"/>
              <a:gd name="T49" fmla="*/ 3175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0" name="Freeform 1250"/>
          <p:cNvSpPr>
            <a:spLocks/>
          </p:cNvSpPr>
          <p:nvPr/>
        </p:nvSpPr>
        <p:spPr bwMode="auto">
          <a:xfrm>
            <a:off x="731839" y="530225"/>
            <a:ext cx="3175" cy="1588"/>
          </a:xfrm>
          <a:custGeom>
            <a:avLst/>
            <a:gdLst>
              <a:gd name="T0" fmla="*/ 3175 w 2"/>
              <a:gd name="T1" fmla="*/ 0 h 1588"/>
              <a:gd name="T2" fmla="*/ 0 w 2"/>
              <a:gd name="T3" fmla="*/ 0 h 1588"/>
              <a:gd name="T4" fmla="*/ 3175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1" name="Freeform 1252"/>
          <p:cNvSpPr>
            <a:spLocks/>
          </p:cNvSpPr>
          <p:nvPr/>
        </p:nvSpPr>
        <p:spPr bwMode="auto">
          <a:xfrm>
            <a:off x="731839" y="527050"/>
            <a:ext cx="3175" cy="7938"/>
          </a:xfrm>
          <a:custGeom>
            <a:avLst/>
            <a:gdLst>
              <a:gd name="T0" fmla="*/ 3175 w 2"/>
              <a:gd name="T1" fmla="*/ 3175 h 5"/>
              <a:gd name="T2" fmla="*/ 3175 w 2"/>
              <a:gd name="T3" fmla="*/ 3175 h 5"/>
              <a:gd name="T4" fmla="*/ 0 w 2"/>
              <a:gd name="T5" fmla="*/ 0 h 5"/>
              <a:gd name="T6" fmla="*/ 0 w 2"/>
              <a:gd name="T7" fmla="*/ 3175 h 5"/>
              <a:gd name="T8" fmla="*/ 0 w 2"/>
              <a:gd name="T9" fmla="*/ 3175 h 5"/>
              <a:gd name="T10" fmla="*/ 3175 w 2"/>
              <a:gd name="T11" fmla="*/ 7938 h 5"/>
              <a:gd name="T12" fmla="*/ 3175 w 2"/>
              <a:gd name="T13" fmla="*/ 3175 h 5"/>
              <a:gd name="T14" fmla="*/ 3175 w 2"/>
              <a:gd name="T15" fmla="*/ 3175 h 5"/>
              <a:gd name="T16" fmla="*/ 0 w 2"/>
              <a:gd name="T17" fmla="*/ 0 h 5"/>
              <a:gd name="T18" fmla="*/ 0 w 2"/>
              <a:gd name="T19" fmla="*/ 3175 h 5"/>
              <a:gd name="T20" fmla="*/ 0 w 2"/>
              <a:gd name="T21" fmla="*/ 3175 h 5"/>
              <a:gd name="T22" fmla="*/ 3175 w 2"/>
              <a:gd name="T23" fmla="*/ 7938 h 5"/>
              <a:gd name="T24" fmla="*/ 3175 w 2"/>
              <a:gd name="T25" fmla="*/ 3175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2" name="Freeform 1255"/>
          <p:cNvSpPr>
            <a:spLocks/>
          </p:cNvSpPr>
          <p:nvPr/>
        </p:nvSpPr>
        <p:spPr bwMode="auto">
          <a:xfrm>
            <a:off x="712789" y="550865"/>
            <a:ext cx="3175" cy="1587"/>
          </a:xfrm>
          <a:custGeom>
            <a:avLst/>
            <a:gdLst>
              <a:gd name="T0" fmla="*/ 0 w 2"/>
              <a:gd name="T1" fmla="*/ 0 h 1587"/>
              <a:gd name="T2" fmla="*/ 3175 w 2"/>
              <a:gd name="T3" fmla="*/ 0 h 1587"/>
              <a:gd name="T4" fmla="*/ 3175 w 2"/>
              <a:gd name="T5" fmla="*/ 0 h 1587"/>
              <a:gd name="T6" fmla="*/ 3175 w 2"/>
              <a:gd name="T7" fmla="*/ 0 h 1587"/>
              <a:gd name="T8" fmla="*/ 3175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3175 w 2"/>
              <a:gd name="T19" fmla="*/ 0 h 1587"/>
              <a:gd name="T20" fmla="*/ 3175 w 2"/>
              <a:gd name="T21" fmla="*/ 0 h 1587"/>
              <a:gd name="T22" fmla="*/ 3175 w 2"/>
              <a:gd name="T23" fmla="*/ 0 h 1587"/>
              <a:gd name="T24" fmla="*/ 3175 w 2"/>
              <a:gd name="T25" fmla="*/ 0 h 1587"/>
              <a:gd name="T26" fmla="*/ 3175 w 2"/>
              <a:gd name="T27" fmla="*/ 0 h 1587"/>
              <a:gd name="T28" fmla="*/ 3175 w 2"/>
              <a:gd name="T29" fmla="*/ 0 h 1587"/>
              <a:gd name="T30" fmla="*/ 3175 w 2"/>
              <a:gd name="T31" fmla="*/ 0 h 1587"/>
              <a:gd name="T32" fmla="*/ 3175 w 2"/>
              <a:gd name="T33" fmla="*/ 0 h 1587"/>
              <a:gd name="T34" fmla="*/ 3175 w 2"/>
              <a:gd name="T35" fmla="*/ 0 h 1587"/>
              <a:gd name="T36" fmla="*/ 3175 w 2"/>
              <a:gd name="T37" fmla="*/ 0 h 1587"/>
              <a:gd name="T38" fmla="*/ 3175 w 2"/>
              <a:gd name="T39" fmla="*/ 0 h 1587"/>
              <a:gd name="T40" fmla="*/ 3175 w 2"/>
              <a:gd name="T41" fmla="*/ 0 h 1587"/>
              <a:gd name="T42" fmla="*/ 3175 w 2"/>
              <a:gd name="T43" fmla="*/ 0 h 1587"/>
              <a:gd name="T44" fmla="*/ 3175 w 2"/>
              <a:gd name="T45" fmla="*/ 0 h 1587"/>
              <a:gd name="T46" fmla="*/ 3175 w 2"/>
              <a:gd name="T47" fmla="*/ 0 h 1587"/>
              <a:gd name="T48" fmla="*/ 3175 w 2"/>
              <a:gd name="T49" fmla="*/ 0 h 1587"/>
              <a:gd name="T50" fmla="*/ 3175 w 2"/>
              <a:gd name="T51" fmla="*/ 0 h 1587"/>
              <a:gd name="T52" fmla="*/ 3175 w 2"/>
              <a:gd name="T53" fmla="*/ 0 h 1587"/>
              <a:gd name="T54" fmla="*/ 3175 w 2"/>
              <a:gd name="T55" fmla="*/ 0 h 1587"/>
              <a:gd name="T56" fmla="*/ 3175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3" name="Rectangle 1256"/>
          <p:cNvSpPr>
            <a:spLocks noChangeArrowheads="1"/>
          </p:cNvSpPr>
          <p:nvPr/>
        </p:nvSpPr>
        <p:spPr bwMode="auto">
          <a:xfrm>
            <a:off x="722314" y="550865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44" name="Freeform 1258"/>
          <p:cNvSpPr>
            <a:spLocks/>
          </p:cNvSpPr>
          <p:nvPr/>
        </p:nvSpPr>
        <p:spPr bwMode="auto">
          <a:xfrm>
            <a:off x="722314" y="550865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5" name="Freeform 1266"/>
          <p:cNvSpPr>
            <a:spLocks/>
          </p:cNvSpPr>
          <p:nvPr/>
        </p:nvSpPr>
        <p:spPr bwMode="auto">
          <a:xfrm>
            <a:off x="728663" y="534990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6" name="Freeform 1269"/>
          <p:cNvSpPr>
            <a:spLocks/>
          </p:cNvSpPr>
          <p:nvPr/>
        </p:nvSpPr>
        <p:spPr bwMode="auto">
          <a:xfrm>
            <a:off x="728664" y="530227"/>
            <a:ext cx="3175" cy="4763"/>
          </a:xfrm>
          <a:custGeom>
            <a:avLst/>
            <a:gdLst>
              <a:gd name="T0" fmla="*/ 0 w 2"/>
              <a:gd name="T1" fmla="*/ 4763 h 3"/>
              <a:gd name="T2" fmla="*/ 3175 w 2"/>
              <a:gd name="T3" fmla="*/ 0 h 3"/>
              <a:gd name="T4" fmla="*/ 3175 w 2"/>
              <a:gd name="T5" fmla="*/ 0 h 3"/>
              <a:gd name="T6" fmla="*/ 3175 w 2"/>
              <a:gd name="T7" fmla="*/ 0 h 3"/>
              <a:gd name="T8" fmla="*/ 3175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4763 h 3"/>
              <a:gd name="T16" fmla="*/ 0 w 2"/>
              <a:gd name="T17" fmla="*/ 4763 h 3"/>
              <a:gd name="T18" fmla="*/ 3175 w 2"/>
              <a:gd name="T19" fmla="*/ 0 h 3"/>
              <a:gd name="T20" fmla="*/ 3175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4763 h 3"/>
              <a:gd name="T40" fmla="*/ 0 w 2"/>
              <a:gd name="T41" fmla="*/ 4763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7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8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9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50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51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52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53" name="Freeform 1277"/>
          <p:cNvSpPr>
            <a:spLocks/>
          </p:cNvSpPr>
          <p:nvPr/>
        </p:nvSpPr>
        <p:spPr bwMode="auto">
          <a:xfrm>
            <a:off x="728663" y="523877"/>
            <a:ext cx="1587" cy="3175"/>
          </a:xfrm>
          <a:custGeom>
            <a:avLst/>
            <a:gdLst>
              <a:gd name="T0" fmla="*/ 0 w 1587"/>
              <a:gd name="T1" fmla="*/ 3175 h 2"/>
              <a:gd name="T2" fmla="*/ 0 w 1587"/>
              <a:gd name="T3" fmla="*/ 3175 h 2"/>
              <a:gd name="T4" fmla="*/ 0 w 1587"/>
              <a:gd name="T5" fmla="*/ 0 h 2"/>
              <a:gd name="T6" fmla="*/ 0 w 1587"/>
              <a:gd name="T7" fmla="*/ 3175 h 2"/>
              <a:gd name="T8" fmla="*/ 0 w 1587"/>
              <a:gd name="T9" fmla="*/ 3175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54" name="Freeform 1287"/>
          <p:cNvSpPr>
            <a:spLocks/>
          </p:cNvSpPr>
          <p:nvPr/>
        </p:nvSpPr>
        <p:spPr bwMode="auto">
          <a:xfrm>
            <a:off x="719139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3175 h 2"/>
              <a:gd name="T18" fmla="*/ 0 w 2"/>
              <a:gd name="T19" fmla="*/ 3175 h 2"/>
              <a:gd name="T20" fmla="*/ 0 w 2"/>
              <a:gd name="T21" fmla="*/ 3175 h 2"/>
              <a:gd name="T22" fmla="*/ 0 w 2"/>
              <a:gd name="T23" fmla="*/ 3175 h 2"/>
              <a:gd name="T24" fmla="*/ 3175 w 2"/>
              <a:gd name="T25" fmla="*/ 3175 h 2"/>
              <a:gd name="T26" fmla="*/ 3175 w 2"/>
              <a:gd name="T27" fmla="*/ 3175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55" name="Freeform 1290"/>
          <p:cNvSpPr>
            <a:spLocks/>
          </p:cNvSpPr>
          <p:nvPr/>
        </p:nvSpPr>
        <p:spPr bwMode="auto">
          <a:xfrm>
            <a:off x="719139" y="517527"/>
            <a:ext cx="3175" cy="3175"/>
          </a:xfrm>
          <a:custGeom>
            <a:avLst/>
            <a:gdLst>
              <a:gd name="T0" fmla="*/ 0 w 2"/>
              <a:gd name="T1" fmla="*/ 3175 h 2"/>
              <a:gd name="T2" fmla="*/ 0 w 2"/>
              <a:gd name="T3" fmla="*/ 3175 h 2"/>
              <a:gd name="T4" fmla="*/ 3175 w 2"/>
              <a:gd name="T5" fmla="*/ 3175 h 2"/>
              <a:gd name="T6" fmla="*/ 3175 w 2"/>
              <a:gd name="T7" fmla="*/ 3175 h 2"/>
              <a:gd name="T8" fmla="*/ 3175 w 2"/>
              <a:gd name="T9" fmla="*/ 3175 h 2"/>
              <a:gd name="T10" fmla="*/ 3175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3175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3175 h 2"/>
              <a:gd name="T32" fmla="*/ 0 w 2"/>
              <a:gd name="T33" fmla="*/ 3175 h 2"/>
              <a:gd name="T34" fmla="*/ 0 w 2"/>
              <a:gd name="T35" fmla="*/ 3175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3175 h 2"/>
              <a:gd name="T50" fmla="*/ 3175 w 2"/>
              <a:gd name="T51" fmla="*/ 3175 h 2"/>
              <a:gd name="T52" fmla="*/ 3175 w 2"/>
              <a:gd name="T53" fmla="*/ 0 h 2"/>
              <a:gd name="T54" fmla="*/ 3175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3175 h 2"/>
              <a:gd name="T62" fmla="*/ 0 w 2"/>
              <a:gd name="T63" fmla="*/ 3175 h 2"/>
              <a:gd name="T64" fmla="*/ 3175 w 2"/>
              <a:gd name="T65" fmla="*/ 3175 h 2"/>
              <a:gd name="T66" fmla="*/ 3175 w 2"/>
              <a:gd name="T67" fmla="*/ 3175 h 2"/>
              <a:gd name="T68" fmla="*/ 0 w 2"/>
              <a:gd name="T69" fmla="*/ 3175 h 2"/>
              <a:gd name="T70" fmla="*/ 0 w 2"/>
              <a:gd name="T71" fmla="*/ 3175 h 2"/>
              <a:gd name="T72" fmla="*/ 0 w 2"/>
              <a:gd name="T73" fmla="*/ 3175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56" name="Rectangle 1335"/>
          <p:cNvSpPr>
            <a:spLocks noChangeArrowheads="1"/>
          </p:cNvSpPr>
          <p:nvPr/>
        </p:nvSpPr>
        <p:spPr bwMode="auto">
          <a:xfrm>
            <a:off x="468314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57" name="Rectangle 1336"/>
          <p:cNvSpPr>
            <a:spLocks noChangeArrowheads="1"/>
          </p:cNvSpPr>
          <p:nvPr/>
        </p:nvSpPr>
        <p:spPr bwMode="auto">
          <a:xfrm>
            <a:off x="474664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58" name="Rectangle 1337"/>
          <p:cNvSpPr>
            <a:spLocks noChangeArrowheads="1"/>
          </p:cNvSpPr>
          <p:nvPr/>
        </p:nvSpPr>
        <p:spPr bwMode="auto">
          <a:xfrm>
            <a:off x="474664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59" name="Rectangle 1340"/>
          <p:cNvSpPr>
            <a:spLocks noChangeArrowheads="1"/>
          </p:cNvSpPr>
          <p:nvPr/>
        </p:nvSpPr>
        <p:spPr bwMode="auto">
          <a:xfrm>
            <a:off x="468314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60" name="Rectangle 1341"/>
          <p:cNvSpPr>
            <a:spLocks noChangeArrowheads="1"/>
          </p:cNvSpPr>
          <p:nvPr/>
        </p:nvSpPr>
        <p:spPr bwMode="auto">
          <a:xfrm>
            <a:off x="468314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61" name="Rectangle 1342"/>
          <p:cNvSpPr>
            <a:spLocks noChangeArrowheads="1"/>
          </p:cNvSpPr>
          <p:nvPr/>
        </p:nvSpPr>
        <p:spPr bwMode="auto">
          <a:xfrm>
            <a:off x="468314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62" name="Rectangle 1343"/>
          <p:cNvSpPr>
            <a:spLocks noChangeArrowheads="1"/>
          </p:cNvSpPr>
          <p:nvPr/>
        </p:nvSpPr>
        <p:spPr bwMode="auto">
          <a:xfrm>
            <a:off x="468314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63" name="Rectangle 1344"/>
          <p:cNvSpPr>
            <a:spLocks noChangeArrowheads="1"/>
          </p:cNvSpPr>
          <p:nvPr/>
        </p:nvSpPr>
        <p:spPr bwMode="auto">
          <a:xfrm>
            <a:off x="465139" y="485777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/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0" y="4302127"/>
            <a:ext cx="9144000" cy="1762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>
              <a:solidFill>
                <a:schemeClr val="bg1"/>
              </a:solidFill>
            </a:endParaRPr>
          </a:p>
        </p:txBody>
      </p:sp>
      <p:sp>
        <p:nvSpPr>
          <p:cNvPr id="71" name="Title 329"/>
          <p:cNvSpPr>
            <a:spLocks noGrp="1"/>
          </p:cNvSpPr>
          <p:nvPr>
            <p:ph type="title" hasCustomPrompt="1"/>
          </p:nvPr>
        </p:nvSpPr>
        <p:spPr>
          <a:xfrm>
            <a:off x="1280160" y="1311122"/>
            <a:ext cx="6971806" cy="1107996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27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OF YOUR PRESENTATION</a:t>
            </a:r>
          </a:p>
        </p:txBody>
      </p:sp>
      <p:sp>
        <p:nvSpPr>
          <p:cNvPr id="72" name="Text Placeholder 331"/>
          <p:cNvSpPr>
            <a:spLocks noGrp="1"/>
          </p:cNvSpPr>
          <p:nvPr>
            <p:ph type="body" sz="quarter" idx="13" hasCustomPrompt="1"/>
          </p:nvPr>
        </p:nvSpPr>
        <p:spPr>
          <a:xfrm>
            <a:off x="1275798" y="2437319"/>
            <a:ext cx="6959257" cy="87588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 b="0" i="0" cap="none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 dirty="0"/>
              <a:t>Optional Subtitle</a:t>
            </a:r>
          </a:p>
        </p:txBody>
      </p:sp>
      <p:sp>
        <p:nvSpPr>
          <p:cNvPr id="75" name="Text Placeholder 331"/>
          <p:cNvSpPr>
            <a:spLocks noGrp="1"/>
          </p:cNvSpPr>
          <p:nvPr>
            <p:ph type="body" sz="quarter" idx="15" hasCustomPrompt="1"/>
          </p:nvPr>
        </p:nvSpPr>
        <p:spPr>
          <a:xfrm>
            <a:off x="1275798" y="3717892"/>
            <a:ext cx="5606270" cy="593759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lnSpc>
                <a:spcPct val="100000"/>
              </a:lnSpc>
              <a:spcBef>
                <a:spcPts val="0"/>
              </a:spcBef>
              <a:defRPr sz="1125" b="0" i="0" baseline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 dirty="0"/>
              <a:t>Name of Presenter, Title</a:t>
            </a:r>
            <a:br>
              <a:rPr lang="en-US" dirty="0"/>
            </a:br>
            <a:r>
              <a:rPr lang="en-US" dirty="0"/>
              <a:t>Location, Date</a:t>
            </a:r>
          </a:p>
        </p:txBody>
      </p:sp>
      <p:grpSp>
        <p:nvGrpSpPr>
          <p:cNvPr id="73" name="Group 65"/>
          <p:cNvGrpSpPr>
            <a:grpSpLocks/>
          </p:cNvGrpSpPr>
          <p:nvPr userDrawn="1"/>
        </p:nvGrpSpPr>
        <p:grpSpPr bwMode="auto">
          <a:xfrm>
            <a:off x="371790" y="6269055"/>
            <a:ext cx="8224315" cy="261049"/>
            <a:chOff x="202219" y="1895846"/>
            <a:chExt cx="8223381" cy="261239"/>
          </a:xfrm>
        </p:grpSpPr>
        <p:sp>
          <p:nvSpPr>
            <p:cNvPr id="74" name="TextBox 66"/>
            <p:cNvSpPr txBox="1">
              <a:spLocks noChangeArrowheads="1"/>
            </p:cNvSpPr>
            <p:nvPr userDrawn="1"/>
          </p:nvSpPr>
          <p:spPr bwMode="auto">
            <a:xfrm>
              <a:off x="202219" y="1895846"/>
              <a:ext cx="8223381" cy="16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457200" eaLnBrk="0" hangingPunct="0">
                <a:defRPr sz="1600" b="1">
                  <a:solidFill>
                    <a:schemeClr val="tx1"/>
                  </a:solidFill>
                  <a:latin typeface="Trebuchet MS" pitchFamily="34" charset="0"/>
                  <a:ea typeface="MS PGothic" pitchFamily="34" charset="-128"/>
                </a:defRPr>
              </a:lvl1pPr>
              <a:lvl2pPr marL="742950" indent="-285750" defTabSz="457200" eaLnBrk="0" hangingPunct="0">
                <a:defRPr sz="1600" b="1">
                  <a:solidFill>
                    <a:schemeClr val="tx1"/>
                  </a:solidFill>
                  <a:latin typeface="Trebuchet MS" pitchFamily="34" charset="0"/>
                  <a:ea typeface="MS PGothic" pitchFamily="34" charset="-128"/>
                </a:defRPr>
              </a:lvl2pPr>
              <a:lvl3pPr marL="1143000" indent="-228600" defTabSz="457200" eaLnBrk="0" hangingPunct="0">
                <a:defRPr sz="1600" b="1">
                  <a:solidFill>
                    <a:schemeClr val="tx1"/>
                  </a:solidFill>
                  <a:latin typeface="Trebuchet MS" pitchFamily="34" charset="0"/>
                  <a:ea typeface="MS PGothic" pitchFamily="34" charset="-128"/>
                </a:defRPr>
              </a:lvl3pPr>
              <a:lvl4pPr marL="1600200" indent="-228600" defTabSz="457200" eaLnBrk="0" hangingPunct="0">
                <a:defRPr sz="1600" b="1">
                  <a:solidFill>
                    <a:schemeClr val="tx1"/>
                  </a:solidFill>
                  <a:latin typeface="Trebuchet MS" pitchFamily="34" charset="0"/>
                  <a:ea typeface="MS PGothic" pitchFamily="34" charset="-128"/>
                </a:defRPr>
              </a:lvl4pPr>
              <a:lvl5pPr marL="2057400" indent="-228600" defTabSz="457200" eaLnBrk="0" hangingPunct="0">
                <a:defRPr sz="1600" b="1">
                  <a:solidFill>
                    <a:schemeClr val="tx1"/>
                  </a:solidFill>
                  <a:latin typeface="Trebuchet MS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rebuchet MS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rebuchet MS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rebuchet MS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rebuchet MS" pitchFamily="34" charset="0"/>
                  <a:ea typeface="MS PGothic" pitchFamily="34" charset="-128"/>
                </a:defRPr>
              </a:lvl9pPr>
            </a:lstStyle>
            <a:p>
              <a:pPr algn="l" eaLnBrk="1" hangingPunct="1">
                <a:spcBef>
                  <a:spcPts val="150"/>
                </a:spcBef>
              </a:pPr>
              <a:r>
                <a:rPr lang="en-US" altLang="en-US" sz="1050" b="0" dirty="0">
                  <a:solidFill>
                    <a:schemeClr val="tx1"/>
                  </a:solidFill>
                  <a:latin typeface="+mn-lt"/>
                </a:rPr>
                <a:t>www.worldbank.org/water  |  www.blogs.worldbank.org/water   |        @</a:t>
              </a:r>
              <a:r>
                <a:rPr lang="en-US" altLang="en-US" sz="1050" b="0" dirty="0" err="1">
                  <a:solidFill>
                    <a:schemeClr val="tx1"/>
                  </a:solidFill>
                  <a:latin typeface="+mn-lt"/>
                </a:rPr>
                <a:t>WorldBankWater</a:t>
              </a:r>
              <a:endParaRPr lang="en-US" altLang="en-US" sz="1050" b="0" dirty="0">
                <a:solidFill>
                  <a:schemeClr val="tx1"/>
                </a:solidFill>
                <a:latin typeface="+mn-lt"/>
              </a:endParaRPr>
            </a:p>
          </p:txBody>
        </p:sp>
        <p:pic>
          <p:nvPicPr>
            <p:cNvPr id="80" name="Picture 5" descr="http://www.clipartbest.com/cliparts/ace/KAn/aceKAnqBi.png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2238" y="1919341"/>
              <a:ext cx="237744" cy="237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9" name="Picture 6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05" y="4725990"/>
            <a:ext cx="3222522" cy="851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772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1466850"/>
            <a:ext cx="8229600" cy="4592638"/>
          </a:xfrm>
        </p:spPr>
        <p:txBody>
          <a:bodyPr/>
          <a:lstStyle>
            <a:lvl1pPr marL="342900" marR="0" indent="-34290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Paragraph text (Arial 26)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Paragraph text</a:t>
            </a:r>
          </a:p>
          <a:p>
            <a:pPr lvl="0"/>
            <a:r>
              <a:rPr lang="en-US" dirty="0"/>
              <a:t>First level bullet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228601" y="6297018"/>
            <a:ext cx="480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2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fld id="{F9F971E6-D8D4-4C59-A1A0-5FE329A63D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050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8385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2A72-9177-4BC8-8E24-44200820DA7D}" type="datetime1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75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A80C-FF18-43CD-9F00-9278D7C4D9EC}" type="datetime1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4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E2E8-2150-41BF-A0B8-393AA03A8B99}" type="datetime1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0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DFD3-FABF-4576-82D0-E33E36CB8326}" type="datetime1">
              <a:rPr lang="en-US" smtClean="0"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8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DB096-2F1E-4163-BA49-ADE2B360BFF0}" type="datetime1">
              <a:rPr lang="en-US" smtClean="0"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00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3E71-82BF-48C6-ABE6-6A19AC23F555}" type="datetime1">
              <a:rPr lang="en-US" smtClean="0"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95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409B-B6BD-404C-82EC-33541809515C}" type="datetime1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32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E38D-4D73-4814-9A48-41254A9CA0D9}" type="datetime1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85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B8C06-60A0-4453-993D-E036D9B7D5CE}" type="datetime1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8B7D3-D167-47A7-95CC-E7CA22EF56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xmlns="" id="{256E969A-16F0-4E76-87C5-8D6F6E196A28}"/>
              </a:ext>
            </a:extLst>
          </p:cNvPr>
          <p:cNvSpPr txBox="1">
            <a:spLocks/>
          </p:cNvSpPr>
          <p:nvPr userDrawn="1"/>
        </p:nvSpPr>
        <p:spPr>
          <a:xfrm>
            <a:off x="342900" y="274638"/>
            <a:ext cx="6172200" cy="71010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300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B848BCAD-E3E2-4375-A11A-1675C886CAA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6355719"/>
            <a:ext cx="1721774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6A33771-D4B4-4311-82F6-F2B18A3CD6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142512"/>
            <a:ext cx="9021452" cy="95021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975" b="0">
              <a:solidFill>
                <a:schemeClr val="bg1"/>
              </a:solidFill>
            </a:endParaRPr>
          </a:p>
        </p:txBody>
      </p:sp>
      <p:sp>
        <p:nvSpPr>
          <p:cNvPr id="10" name="Slide Number Placeholder 13">
            <a:extLst>
              <a:ext uri="{FF2B5EF4-FFF2-40B4-BE49-F238E27FC236}">
                <a16:creationId xmlns:a16="http://schemas.microsoft.com/office/drawing/2014/main" xmlns="" id="{82860E23-C998-48A8-8E55-796587FB68DA}"/>
              </a:ext>
            </a:extLst>
          </p:cNvPr>
          <p:cNvSpPr txBox="1">
            <a:spLocks/>
          </p:cNvSpPr>
          <p:nvPr userDrawn="1"/>
        </p:nvSpPr>
        <p:spPr>
          <a:xfrm>
            <a:off x="171450" y="6297017"/>
            <a:ext cx="360713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2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F971E6-D8D4-4C59-A1A0-5FE329A63D94}" type="slidenum">
              <a:rPr lang="en-US" sz="750" smtClean="0"/>
              <a:pPr/>
              <a:t>‹#›</a:t>
            </a:fld>
            <a:endParaRPr lang="en-US" sz="750" dirty="0"/>
          </a:p>
        </p:txBody>
      </p:sp>
    </p:spTree>
    <p:extLst>
      <p:ext uri="{BB962C8B-B14F-4D97-AF65-F5344CB8AC3E}">
        <p14:creationId xmlns:p14="http://schemas.microsoft.com/office/powerpoint/2010/main" val="30717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71994" y="2988088"/>
            <a:ext cx="7415349" cy="6232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3600" b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i="1" dirty="0"/>
              <a:t>Program </a:t>
            </a:r>
            <a:r>
              <a:rPr lang="en-US" sz="4400" i="1" dirty="0" err="1"/>
              <a:t>modernizacije</a:t>
            </a:r>
            <a:r>
              <a:rPr lang="en-US" sz="4400" i="1" dirty="0"/>
              <a:t> </a:t>
            </a:r>
            <a:r>
              <a:rPr lang="en-US" sz="4400" i="1" dirty="0" err="1"/>
              <a:t>sektora</a:t>
            </a:r>
            <a:r>
              <a:rPr lang="en-US" sz="4400" i="1" dirty="0"/>
              <a:t> WSS u </a:t>
            </a:r>
            <a:r>
              <a:rPr lang="en-US" sz="4400" i="1" dirty="0" err="1"/>
              <a:t>Bosni</a:t>
            </a:r>
            <a:r>
              <a:rPr lang="en-US" sz="4400" i="1" dirty="0"/>
              <a:t> I </a:t>
            </a:r>
            <a:r>
              <a:rPr lang="en-US" sz="4400" i="1" dirty="0" err="1"/>
              <a:t>Hercegovini</a:t>
            </a:r>
            <a:endParaRPr lang="en-US" sz="4400" i="1" dirty="0"/>
          </a:p>
          <a:p>
            <a:endParaRPr lang="en-US" sz="4400" i="1" dirty="0"/>
          </a:p>
          <a:p>
            <a:r>
              <a:rPr lang="en-US" sz="3000" i="1" dirty="0" err="1">
                <a:solidFill>
                  <a:srgbClr val="00B0F0"/>
                </a:solidFill>
              </a:rPr>
              <a:t>Prijedlog</a:t>
            </a:r>
            <a:r>
              <a:rPr lang="en-US" sz="3000" i="1" dirty="0">
                <a:solidFill>
                  <a:srgbClr val="00B0F0"/>
                </a:solidFill>
              </a:rPr>
              <a:t> </a:t>
            </a:r>
            <a:r>
              <a:rPr lang="en-US" sz="3000" i="1" dirty="0" err="1">
                <a:solidFill>
                  <a:srgbClr val="00B0F0"/>
                </a:solidFill>
              </a:rPr>
              <a:t>koncepta</a:t>
            </a:r>
            <a:r>
              <a:rPr lang="en-US" sz="3000" i="1" dirty="0">
                <a:solidFill>
                  <a:srgbClr val="00B0F0"/>
                </a:solidFill>
              </a:rPr>
              <a:t> za </a:t>
            </a:r>
            <a:r>
              <a:rPr lang="en-US" sz="3000" i="1" dirty="0" err="1">
                <a:solidFill>
                  <a:srgbClr val="00B0F0"/>
                </a:solidFill>
              </a:rPr>
              <a:t>diskusiju</a:t>
            </a:r>
            <a:endParaRPr lang="en-US" sz="3000" i="1" dirty="0">
              <a:solidFill>
                <a:srgbClr val="00B0F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27582" y="5452101"/>
            <a:ext cx="2257425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dirty="0" err="1">
                <a:latin typeface="Segoe UI Light" panose="020B0502040204020203" pitchFamily="34" charset="0"/>
              </a:rPr>
              <a:t>septembar-oktobar</a:t>
            </a:r>
            <a:r>
              <a:rPr lang="en-US" sz="1350" dirty="0">
                <a:latin typeface="Segoe UI Light" panose="020B0502040204020203" pitchFamily="34" charset="0"/>
              </a:rPr>
              <a:t> 2019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6767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770"/>
    </mc:Choice>
    <mc:Fallback xmlns="">
      <p:transition spd="slow" advTm="1177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bs-Latn-BA" sz="3200" b="1" i="1" dirty="0"/>
              <a:t>Rezultatska oblast 1: Modernizacija institucionalnog i regulatornog okvira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s-Latn-BA" b="1" i="1" dirty="0"/>
              <a:t>Ojačan pravni i regulatorni okvir sektora vodosnabdijevanja i odvodnje</a:t>
            </a:r>
            <a:r>
              <a:rPr lang="bs-Latn-BA" dirty="0"/>
              <a:t> (entitetski i kantonalni nivo)</a:t>
            </a:r>
          </a:p>
          <a:p>
            <a:r>
              <a:rPr lang="bs-Latn-BA" dirty="0"/>
              <a:t>zahtjev za potpisivanje sporazuma/ugovora o uslugama između općina i pružatelja vodnih usluga;</a:t>
            </a:r>
          </a:p>
          <a:p>
            <a:r>
              <a:rPr lang="bs-Latn-BA" dirty="0"/>
              <a:t>izradu okvira ključnih pokazatelja poslovanja (engl. KPIs) za pružatelje usluga i propisivanje redovnog izvještavanja (vrednovanje putem informacionog sistema za vode); </a:t>
            </a:r>
          </a:p>
          <a:p>
            <a:r>
              <a:rPr lang="bs-Latn-BA" dirty="0"/>
              <a:t>izradu odgovarajuće metodologije za utvrđivanje cijena koje se općine moraju pridržavati; </a:t>
            </a:r>
          </a:p>
          <a:p>
            <a:r>
              <a:rPr lang="bs-Latn-BA" dirty="0"/>
              <a:t>uvođenje obaveze izgradnje kapaciteta na nivoima općina i pružatelja usluga; i </a:t>
            </a:r>
          </a:p>
          <a:p>
            <a:r>
              <a:rPr lang="bs-Latn-BA" dirty="0"/>
              <a:t>uvođenje zahtjeva za općine i javna komunalna preduzeća da izrade i održavaju registar javnih i nejavnih pružatelja usluga (samosnabdijevanje, pod vodstvom zajednice, privatni operateri, itd.) u cijeloj jurisdikciji i pružaju podršku tim sistemima;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841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bs-Latn-BA" sz="3200" b="1" i="1" dirty="0"/>
              <a:t>Rezultatska oblast 1: Modernizacija institucionalnog i regulatornog okvira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bs-Latn-BA" b="1" i="1" dirty="0"/>
              <a:t>Modernizirani sistemi za upravljanje podacima i informacijama i uspostava informacionog sistema i sistema praćenja sektora usluga vodosnabdijevanja i odvodnje (s odgovarajućim institucionalnim aranžmanom na entitetskom/kantonalnom nivou)</a:t>
            </a:r>
            <a:r>
              <a:rPr lang="bs-Latn-BA" b="1" dirty="0"/>
              <a:t> </a:t>
            </a:r>
            <a:r>
              <a:rPr lang="bs-Latn-BA" dirty="0"/>
              <a:t>za praćenje učinkovitosti općina i pružatelja vodnih usluga, poduzimanje vrednovanja, provođenje nadzora usklađenosti sa zahtjevima, što će se u konačnici institucionalizirati, poduzimanje buduće regulacije javnih komunalnih preduzeća (za tarife</a:t>
            </a:r>
            <a:r>
              <a:rPr lang="en-US" dirty="0"/>
              <a:t>)</a:t>
            </a:r>
          </a:p>
          <a:p>
            <a:r>
              <a:rPr lang="bs-Latn-BA" b="1" i="1" dirty="0"/>
              <a:t>Poboljšana opstojnost i održivost vodosnabdijevanja i odvodnje </a:t>
            </a:r>
            <a:r>
              <a:rPr lang="bs-Latn-BA" i="1" dirty="0"/>
              <a:t>uvođenjem mehanizma financiranja WASHMODE</a:t>
            </a:r>
            <a:r>
              <a:rPr lang="bs-Latn-BA" b="1" dirty="0"/>
              <a:t> </a:t>
            </a:r>
            <a:r>
              <a:rPr lang="bs-Latn-BA" dirty="0"/>
              <a:t>s operativnim pravilima za pristup financiranju WASHMODE.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647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bs-Latn-BA" sz="3200" b="1" i="1" dirty="0"/>
              <a:t>Rezultatska oblast 1: Modernizacija institucionalnog i regulatornog okvira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bs-Latn-BA" b="1" i="1" dirty="0"/>
              <a:t>Profesionalizirana radna snaga u sektoru i poboljšane upravljačke i stručne kvalifikacije na općinskim nivoima i nivoima javnih komunalnih preduzeća </a:t>
            </a:r>
            <a:r>
              <a:rPr lang="bs-Latn-BA" i="1" dirty="0"/>
              <a:t>obezbjeđivanjem sistematske izgradnje kapaciteta i tehničke podrške općinama</a:t>
            </a:r>
            <a:endParaRPr lang="en-US" i="1" dirty="0"/>
          </a:p>
          <a:p>
            <a:r>
              <a:rPr lang="bs-Latn-BA" b="1" i="1" dirty="0"/>
              <a:t>Poboljšano sudjelovanje građana u upravljanju vodnim sektorom</a:t>
            </a:r>
            <a:r>
              <a:rPr lang="bs-Latn-BA" b="1" dirty="0"/>
              <a:t> </a:t>
            </a:r>
            <a:r>
              <a:rPr lang="bs-Latn-BA" dirty="0"/>
              <a:t>podizanjem i poticanjem sektora vodnih usluga na svim nivoima u BiH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98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bs-Latn-BA" sz="2800" b="1" i="1" dirty="0"/>
              <a:t>Rezultatska oblast 2: Unapređenje okvira za pružanje komunalnih usluga vodosnabdijevanja i odvodnje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s-Latn-BA" dirty="0"/>
              <a:t>Podržati ostvarivanje konkretnih rezultata u odabranom broju komunalnih preduzeća i općinskih organa uprave i/ili kantona u Federaciji Bosne i Hercegovine i Republici Srpskoj i BD-u koji će biti spremni da sudjeluju u platformi WASHMODE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015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bs-Latn-BA" sz="2800" b="1" i="1" dirty="0"/>
              <a:t>Rezultatska oblast 2: Unapređenje okvira za pružanje komunalnih usluga vodosnabdijevanja i odvodnje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bs-Latn-BA" b="1" i="1" dirty="0"/>
              <a:t>Poboljšana odgovornost jedinica lokalne samouprave i javnih komunalnih preduzeća formalizacijom okvira za pružanje usluga vodosnabdijevanja i odvodnje na lokalnom nivou</a:t>
            </a:r>
            <a:r>
              <a:rPr lang="bs-Latn-BA" b="1" dirty="0"/>
              <a:t> </a:t>
            </a:r>
            <a:r>
              <a:rPr lang="bs-Latn-BA" dirty="0"/>
              <a:t>putem izrade i potpisivanja ugovora o obavljanju javnih usluga između općine i javnih komunalnih preduzeća koji će uključivati, inter alia: </a:t>
            </a:r>
            <a:endParaRPr lang="en-US" dirty="0"/>
          </a:p>
          <a:p>
            <a:pPr marL="571500" indent="-571500">
              <a:buAutoNum type="romanLcParenR"/>
            </a:pPr>
            <a:r>
              <a:rPr lang="bs-Latn-BA" i="1" dirty="0"/>
              <a:t>Ciljeve za ključne indikatore poslovanja (KPIs) koje će komunalno preduzeće ostvariti i o kojima će izvijestiti; </a:t>
            </a:r>
            <a:endParaRPr lang="en-US" i="1" dirty="0"/>
          </a:p>
          <a:p>
            <a:pPr marL="571500" indent="-571500">
              <a:buAutoNum type="romanLcParenR"/>
            </a:pPr>
            <a:r>
              <a:rPr lang="bs-Latn-BA" i="1" dirty="0"/>
              <a:t>Razvoj programa subvencija za domaćinstva s niskim dohotkom; </a:t>
            </a:r>
            <a:endParaRPr lang="en-US" i="1" dirty="0"/>
          </a:p>
          <a:p>
            <a:pPr marL="571500" indent="-571500">
              <a:buAutoNum type="romanLcParenR"/>
            </a:pPr>
            <a:r>
              <a:rPr lang="bs-Latn-BA" i="1" dirty="0"/>
              <a:t>Sporazum o financiranju operativnih i kapitalnih rashoda; </a:t>
            </a:r>
            <a:endParaRPr lang="en-US" i="1" dirty="0"/>
          </a:p>
          <a:p>
            <a:pPr marL="571500" indent="-571500">
              <a:buAutoNum type="romanLcParenR"/>
            </a:pPr>
            <a:r>
              <a:rPr lang="bs-Latn-BA" i="1" dirty="0"/>
              <a:t>Kadrovsku politiku; i </a:t>
            </a:r>
            <a:endParaRPr lang="en-US" i="1" dirty="0"/>
          </a:p>
          <a:p>
            <a:pPr marL="571500" indent="-571500">
              <a:buAutoNum type="romanLcParenR"/>
            </a:pPr>
            <a:r>
              <a:rPr lang="bs-Latn-BA" i="1" dirty="0"/>
              <a:t>Politiku cijena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716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bs-Latn-BA" sz="2800" b="1" i="1" dirty="0"/>
              <a:t>Rezultatska oblast 2: Unapređenje okvira za pružanje komunalnih usluga vodosnabdijevanja i odvodnje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s-Latn-BA" b="1" i="1" dirty="0"/>
              <a:t>Poboljšana operativna učinkovitost i efikasnost javnih komunalnih preduzeća</a:t>
            </a:r>
            <a:r>
              <a:rPr lang="bs-Latn-BA" b="1" dirty="0"/>
              <a:t> </a:t>
            </a:r>
            <a:r>
              <a:rPr lang="bs-Latn-BA" dirty="0"/>
              <a:t>izradom (i provedbom) planova poboljšanja financijske i operativne učinkovitosti (FOPIP ili slično) usmjerenih na organizacione, financijske i operativne oblast</a:t>
            </a:r>
            <a:r>
              <a:rPr lang="en-US" dirty="0"/>
              <a:t>. </a:t>
            </a:r>
            <a:r>
              <a:rPr lang="bs-Latn-BA" dirty="0"/>
              <a:t>One mogu uključivati mjere koje se odnose na organizacionu strukturu, kadrove, cijene i odnose s kupcima, naplate, kvalitet i količinu vode, energetsku efikasnost, gubitke vode, itd., ali će indikator vezan za isplatu (DLI) biti usmjeren na određene operativne i financijske rezultate.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94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bs-Latn-BA" sz="2800" b="1" i="1" dirty="0"/>
              <a:t>Rezultatska oblast 2: Unapređenje okvira za pružanje komunalnih usluga vodosnabdijevanja i odvodnje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bs-Latn-BA" b="1" i="1" dirty="0"/>
              <a:t>Poboljšano financijsko stanje javnih komunalnih preduzeća</a:t>
            </a:r>
            <a:r>
              <a:rPr lang="bs-Latn-BA" dirty="0"/>
              <a:t> putem ušteda troškova ostvarenih operativnim poboljšanjima i ostvarivanjem dodatnih prihoda iz poboljšanja upravljanja i poslovne efikasnosti i pravilnog utvrđivanja cijena; </a:t>
            </a:r>
            <a:endParaRPr lang="en-US" dirty="0"/>
          </a:p>
          <a:p>
            <a:r>
              <a:rPr lang="bs-Latn-BA" b="1" i="1" dirty="0"/>
              <a:t>Plan provedbe projekata u sektoru vodosnabdijevanja i odvodnje izrađen</a:t>
            </a:r>
            <a:r>
              <a:rPr lang="bs-Latn-BA" dirty="0"/>
              <a:t> pripremom solidnih investicionih programa za povećanje obuhvata na cijelom području komunalne usluge, te usmjerenih na proširenje na neobuhvaćena ruralna područja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87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1" y="209038"/>
            <a:ext cx="8323728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bs-Latn-BA" sz="2800" b="1" i="1" dirty="0"/>
              <a:t>Rezultatska oblast 3: Poboljšanje pristupa, kvaliteta i efikasnosti pružanja usluga vodosnabdijevanja i odvodnje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bs-Latn-BA" b="1" i="1" dirty="0"/>
              <a:t>Transformirana javna komunalna preduzeća za vodosnabdijevanje i odvodnju</a:t>
            </a:r>
            <a:r>
              <a:rPr lang="bs-Latn-BA" dirty="0"/>
              <a:t> optimizacijom postojećih organizacionih struktura, uključujući financijsko restrukturiranje (plaćanje dugova radnicima, poreznoj upravi, kao i onih koji se odnose na sudske postupke i kamate), restrukturiranje radnje snage i organizaciono restrukturiranje; </a:t>
            </a:r>
            <a:endParaRPr lang="en-US" dirty="0"/>
          </a:p>
          <a:p>
            <a:pPr lvl="0"/>
            <a:r>
              <a:rPr lang="bs-Latn-BA" b="1" i="1" dirty="0"/>
              <a:t>Poboljšana operativna učinkovitost i efikasnost i kvalitet usluga (provedbom programa smanjenja gubitaka vode i energetske efikasnosti, poboljšanim kvalitetom vode i programima kontinuiteta, poboljšanim upravljanjem otpadnim vodama, itd.),</a:t>
            </a:r>
            <a:r>
              <a:rPr lang="bs-Latn-BA" dirty="0"/>
              <a:t> za što se očekuje da će proizvesti važne uštede troškova i poboljšati prihode (cijene, regularizacija kupaca, komercijalni gubici, programi brojila, obračun i računovodstvo);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11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1" y="209038"/>
            <a:ext cx="8323728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bs-Latn-BA" sz="2800" b="1" i="1" dirty="0"/>
              <a:t>Rezultatska oblast 3: Poboljšanje pristupa, kvaliteta i efikasnosti pružanja usluga vodosnabdijevanja i odvodnje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bs-Latn-BA" b="1" i="1" dirty="0"/>
              <a:t>Postignuta financijska održivost javnih komunalnih preduzeća</a:t>
            </a:r>
            <a:r>
              <a:rPr lang="bs-Latn-BA" dirty="0"/>
              <a:t> svim gore navedenim mjerama plus neophodna usklađivanja cijena; </a:t>
            </a:r>
            <a:endParaRPr lang="en-US" dirty="0"/>
          </a:p>
          <a:p>
            <a:r>
              <a:rPr lang="bs-Latn-BA" b="1" i="1" dirty="0"/>
              <a:t>Povećan pristup stanovništva infrastrukturi za vodosnabdijevanje i odvodnju</a:t>
            </a:r>
            <a:r>
              <a:rPr lang="bs-Latn-BA" dirty="0"/>
              <a:t> i uslugama vodosnabdijevanja i odvodnje u odabranim općinama i </a:t>
            </a:r>
            <a:r>
              <a:rPr lang="bs-Latn-BA" i="1" dirty="0"/>
              <a:t>u ruralnim područjima</a:t>
            </a:r>
            <a:r>
              <a:rPr lang="bs-Latn-BA" dirty="0"/>
              <a:t>;</a:t>
            </a:r>
            <a:endParaRPr lang="en-US" dirty="0"/>
          </a:p>
          <a:p>
            <a:r>
              <a:rPr lang="bs-Latn-BA" b="1" i="1" dirty="0"/>
              <a:t>Poboljšana kreditna sposobnost i pristup financiranju</a:t>
            </a:r>
            <a:r>
              <a:rPr lang="bs-Latn-BA" dirty="0"/>
              <a:t> (uključujući komercijalno financiranje) podržavanjem najučinkovitijih pružatelja usluga vodosnabdijevanja i odvodnje kako bi dodatno poboljšali svoju financijsku efikasnost u cilju kreditne sposobnosti te kako bi pristupili komercijalnom financiranju, također i za razvoj ruralnih programa (koji mogu iziskivati dodatne mehanizme financiranja)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150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1" y="209038"/>
            <a:ext cx="8323728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bs-Latn-BA" sz="2800" b="1" dirty="0"/>
              <a:t>Očekivane koristi od projekta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bs-Latn-BA" dirty="0"/>
              <a:t>Koristi od podrške vladinoj reformi sektora vodnih usluga: samoodrživi pružatelji vodnih usluga koji imaju veličinu i kapacitet za pružanje sigurnih vodnih usluga; poboljšane usluge za potrošače po efikasnoj cijeni vodnih usluga; smanjenje operativnih troškova vodnih usluga;</a:t>
            </a:r>
            <a:endParaRPr lang="en-US" dirty="0"/>
          </a:p>
          <a:p>
            <a:pPr lvl="0"/>
            <a:r>
              <a:rPr lang="bs-Latn-BA" dirty="0"/>
              <a:t>Koristi od unapređenja i modernizacije kanalizacione mreže i postrojenja za prečišćavanje otpadnih voda: sprečavanje ispuštanja tereta zagađenja u okoliš zbog unapređenja i modernizacije postrojenja za prečišćavanje otpadnih voda i kanalizacionih sistema;</a:t>
            </a:r>
            <a:endParaRPr lang="en-US" dirty="0"/>
          </a:p>
          <a:p>
            <a:pPr lvl="0"/>
            <a:r>
              <a:rPr lang="bs-Latn-BA" dirty="0"/>
              <a:t>Koristi od unapređenja i modernizacije distribucionih mreža: smanjenje gubitaka vode, infiltracije u kolektore i smanjenih kapaciteta postrojenja za prečišćavanje otpadnih voda (PPOV);</a:t>
            </a:r>
            <a:endParaRPr lang="en-US" dirty="0"/>
          </a:p>
          <a:p>
            <a:r>
              <a:rPr lang="bs-Latn-BA" dirty="0"/>
              <a:t>Koristi od ulaganja u efikasnost: očuvanje prirodnih resursa, smanjena potrošnja energije, automatizacija procesa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356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63977" y="1590221"/>
            <a:ext cx="8363655" cy="4304970"/>
          </a:xfrm>
        </p:spPr>
        <p:txBody>
          <a:bodyPr>
            <a:normAutofit/>
          </a:bodyPr>
          <a:lstStyle/>
          <a:p>
            <a:r>
              <a:rPr lang="bs-Latn-BA" dirty="0"/>
              <a:t>U proteklih godinu dana intenzivni razgovori sa predstavnicima institucija u BiH te sa partnerima</a:t>
            </a:r>
          </a:p>
          <a:p>
            <a:r>
              <a:rPr lang="bs-Latn-BA" dirty="0"/>
              <a:t>Program uvršten u “pipeline“ Svjetske Banke za FY 20-21 u iznosu od USD 70 miliona</a:t>
            </a:r>
          </a:p>
          <a:p>
            <a:r>
              <a:rPr lang="bs-Latn-BA" dirty="0"/>
              <a:t>Integralni pristup rješavanju problema u sektoru kroz kombinaciju institucionalnih mjera koje su preduvjet za dalje investicije u infrastrukturu</a:t>
            </a:r>
          </a:p>
          <a:p>
            <a:r>
              <a:rPr lang="bs-Latn-BA" dirty="0"/>
              <a:t>Konsenzus postignut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bs-Latn-BA" dirty="0"/>
              <a:t>Uvod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167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1" y="209038"/>
            <a:ext cx="8323728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 err="1"/>
              <a:t>Moguci</a:t>
            </a:r>
            <a:r>
              <a:rPr lang="en-US" sz="2800" b="1" dirty="0"/>
              <a:t> </a:t>
            </a:r>
            <a:r>
              <a:rPr lang="en-US" sz="2800" b="1" dirty="0" err="1"/>
              <a:t>indikatori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bs-Latn-BA" dirty="0"/>
              <a:t>U nastavku je lista utvrđenih preliminarnih indikatora (indikatora razvojnog cilja i intermedijarnih indikatora (među-indikatora), kao i izlaza) po rezultatskoj oblasti za mjerenje ostvarenja. Odluke će se donijeti u toku pripreme o tome koji indikatori će se koristiti kao indikatori vezani za isplatu (DLIs), koji će biti apsorbirani u akcioni plan programa i koji će prosto biti uključeni u okvir rezultata programa. Početni skup indikatora utvrđen je na osnovu tehničke procjene programa, a o njemu će se detaljno razgovarati s GoBiH-om u toku pripreme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112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1" y="209038"/>
            <a:ext cx="8323728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 err="1"/>
              <a:t>Moguci</a:t>
            </a:r>
            <a:r>
              <a:rPr lang="en-US" sz="2800" b="1" dirty="0"/>
              <a:t> </a:t>
            </a:r>
            <a:r>
              <a:rPr lang="en-US" sz="2800" b="1" dirty="0" err="1"/>
              <a:t>indikatori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bs-Latn-BA" b="1" dirty="0"/>
              <a:t>Rezultatska oblast 1: Modernizacija institucionalnog i regulatornog okvira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bs-Latn-BA" dirty="0"/>
              <a:t>Prilagođen pravni i regulatorni okvir sektora vodosnabdijevanja i odvodnje (donošenjem neophodnih smjernica/podzakonskih akata i svakog budućeg sektorskog zakona) (jedinica D/N)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bs-Latn-BA" dirty="0"/>
              <a:t>Uspostavljeni sistem za praćenje i institucionalni aranžman (na entitetskom/kantonalnom nivou) (jedinica D/N)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bs-Latn-BA" dirty="0"/>
              <a:t>Uspostavljen okvir financiranja (donošenjem predloženog okvira MUWASD) (jedinica D/N)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809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1" y="209038"/>
            <a:ext cx="8323728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 err="1"/>
              <a:t>Moguci</a:t>
            </a:r>
            <a:r>
              <a:rPr lang="en-US" sz="2800" b="1" dirty="0"/>
              <a:t> </a:t>
            </a:r>
            <a:r>
              <a:rPr lang="en-US" sz="2800" b="1" dirty="0" err="1"/>
              <a:t>indikatori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s-Latn-BA" b="1" dirty="0"/>
              <a:t>Rezultatska oblast 2: Unapređenje okvira za pružanje komunalnih usluga vodosnabdijevanja i odvodnje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bs-Latn-BA" dirty="0"/>
              <a:t>Izrađeni i potpisani ugovori o uslugama (jedinica – broj općina)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bs-Latn-BA" dirty="0"/>
              <a:t>Izrađeni i doneseni planovi poboljšanja operativne učinkovitosti (FOPIP) (jedinica – broj javnih komunalnih preduzeća)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bs-Latn-BA" dirty="0"/>
              <a:t>Izrađen program kapitalnih ulaganja (broj općina/javnih komunalnih preduzeća)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8631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1" y="209038"/>
            <a:ext cx="8323728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 err="1"/>
              <a:t>Moguci</a:t>
            </a:r>
            <a:r>
              <a:rPr lang="en-US" sz="2800" b="1" dirty="0"/>
              <a:t> </a:t>
            </a:r>
            <a:r>
              <a:rPr lang="en-US" sz="2800" b="1" dirty="0" err="1"/>
              <a:t>indikatori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CF00A12-686F-4B7F-BF04-45A0FBECE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bs-Latn-BA" b="1" dirty="0"/>
              <a:t>Rezultatska oblast 3: Poboljšanje pristupa, kvaliteta i efikasnosti pružanja usluga vodosnabdijevanja i odvodnje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bs-Latn-BA" dirty="0"/>
              <a:t>Operativni (smanjenje gubitaka vode, energetska efikasnost, kvalitet vode, itd.) i financijski (obračun i računovodstvo, utvrđivanje cijena) indikatori (jedinica – % smanjenih gubitaka vode, povećani prihodi, smanjen račun za energiju, itd.)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bs-Latn-BA" dirty="0"/>
              <a:t>Novi operativni priključci u ruralnim područjima s adekvatnim nivoom usluge (jedinica – broj novih priključaka)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bs-Latn-BA" dirty="0"/>
              <a:t>Operativna postrojenja za prečišćavanje otpadnih voda (jedinica – broj PPOV-ova s održivim radom i održavanjem)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9998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C2FA61C-35EF-4AA0-80A6-0780FA0591F7}"/>
              </a:ext>
            </a:extLst>
          </p:cNvPr>
          <p:cNvSpPr txBox="1"/>
          <p:nvPr/>
        </p:nvSpPr>
        <p:spPr>
          <a:xfrm>
            <a:off x="881743" y="2242457"/>
            <a:ext cx="7380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Latn-BA" sz="4400" dirty="0"/>
              <a:t>Hvala na pažnji</a:t>
            </a:r>
            <a:r>
              <a:rPr lang="en-US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741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63977" y="1590221"/>
            <a:ext cx="8363655" cy="4304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s-Latn-BA" b="1" dirty="0"/>
              <a:t>Glavni izazovi u vezi s operativnom i financijskom održivošću u sektoru</a:t>
            </a:r>
          </a:p>
          <a:p>
            <a:pPr>
              <a:buFontTx/>
              <a:buChar char="-"/>
            </a:pPr>
            <a:r>
              <a:rPr lang="bs-Latn-BA" b="1" dirty="0"/>
              <a:t>Upravljački, institucionalni i regulatorni okvir</a:t>
            </a:r>
          </a:p>
          <a:p>
            <a:pPr>
              <a:buFontTx/>
              <a:buChar char="-"/>
            </a:pPr>
            <a:r>
              <a:rPr lang="bs-Latn-BA" b="1" dirty="0"/>
              <a:t>Financijska održivost</a:t>
            </a:r>
          </a:p>
          <a:p>
            <a:pPr>
              <a:buFontTx/>
              <a:buChar char="-"/>
            </a:pPr>
            <a:r>
              <a:rPr lang="bs-Latn-BA" b="1" dirty="0"/>
              <a:t>Operativna održivost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bs-Latn-BA" dirty="0"/>
              <a:t>Uvod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526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63977" y="1590221"/>
            <a:ext cx="8363655" cy="4304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s-Latn-BA" b="1" dirty="0"/>
              <a:t>Upravljački, institucionalni i regulatorni okvir</a:t>
            </a:r>
          </a:p>
          <a:p>
            <a:pPr lvl="1">
              <a:buFontTx/>
              <a:buChar char="-"/>
            </a:pPr>
            <a:r>
              <a:rPr lang="bs-Latn-BA" sz="2800" dirty="0">
                <a:solidFill>
                  <a:schemeClr val="tx1"/>
                </a:solidFill>
              </a:rPr>
              <a:t>Nedostatak jasnoće u pogledu uloga i nadležnosti </a:t>
            </a:r>
          </a:p>
          <a:p>
            <a:pPr lvl="1">
              <a:buFontTx/>
              <a:buChar char="-"/>
            </a:pPr>
            <a:r>
              <a:rPr lang="bs-Latn-BA" sz="2800" dirty="0">
                <a:solidFill>
                  <a:schemeClr val="tx1"/>
                </a:solidFill>
              </a:rPr>
              <a:t>Slab nadzor nad radom komunalnih preduzeća. </a:t>
            </a:r>
          </a:p>
          <a:p>
            <a:pPr lvl="1">
              <a:buFontTx/>
              <a:buChar char="-"/>
            </a:pPr>
            <a:r>
              <a:rPr lang="bs-Latn-BA" sz="2800" dirty="0">
                <a:solidFill>
                  <a:schemeClr val="tx1"/>
                </a:solidFill>
              </a:rPr>
              <a:t>Nepostojanje politike za unapređenje pravnog i poslovnog okvira u kojem vodovodna komunalna preduzeća djeluju </a:t>
            </a:r>
          </a:p>
          <a:p>
            <a:pPr lvl="1">
              <a:buFontTx/>
              <a:buChar char="-"/>
            </a:pPr>
            <a:r>
              <a:rPr lang="bs-Latn-BA" sz="2800" dirty="0">
                <a:solidFill>
                  <a:schemeClr val="tx1"/>
                </a:solidFill>
              </a:rPr>
              <a:t>Nedostatak okvira za unapređenje operativne i financijske održivosti vodovodnih komunalnih preduzeća.</a:t>
            </a:r>
          </a:p>
          <a:p>
            <a:pPr marL="457200" lvl="1" indent="0"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bs-Latn-BA" dirty="0"/>
              <a:t>Uvod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125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63977" y="1590221"/>
            <a:ext cx="8363655" cy="43049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s-Latn-BA" b="1" dirty="0"/>
              <a:t>Financijska održivost</a:t>
            </a:r>
          </a:p>
          <a:p>
            <a:pPr lvl="1">
              <a:buFontTx/>
              <a:buChar char="-"/>
            </a:pPr>
            <a:r>
              <a:rPr lang="bs-Latn-BA" sz="2800" dirty="0">
                <a:solidFill>
                  <a:schemeClr val="tx1"/>
                </a:solidFill>
              </a:rPr>
              <a:t>JKP ne ostvaruju dovoljno prihoda,</a:t>
            </a:r>
          </a:p>
          <a:p>
            <a:pPr lvl="1">
              <a:buFontTx/>
              <a:buChar char="-"/>
            </a:pPr>
            <a:r>
              <a:rPr lang="bs-Latn-BA" sz="2800" dirty="0">
                <a:solidFill>
                  <a:schemeClr val="tx1"/>
                </a:solidFill>
              </a:rPr>
              <a:t>Cijene se ne formiraju na odgovarajući način</a:t>
            </a:r>
          </a:p>
          <a:p>
            <a:pPr lvl="1">
              <a:buFontTx/>
              <a:buChar char="-"/>
            </a:pPr>
            <a:r>
              <a:rPr lang="bs-Latn-BA" sz="2800" dirty="0">
                <a:solidFill>
                  <a:schemeClr val="tx1"/>
                </a:solidFill>
              </a:rPr>
              <a:t>Prihodi ne pokrivaju operativne troškove i troškove održavanja,</a:t>
            </a:r>
          </a:p>
          <a:p>
            <a:pPr lvl="1">
              <a:buFontTx/>
              <a:buChar char="-"/>
            </a:pPr>
            <a:r>
              <a:rPr lang="hr-HR" sz="2800" dirty="0">
                <a:solidFill>
                  <a:schemeClr val="tx1"/>
                </a:solidFill>
              </a:rPr>
              <a:t>Troškovi plaća u prihodima učestvuju sa više od 65%</a:t>
            </a:r>
            <a:endParaRPr lang="bs-Latn-BA" sz="2800" dirty="0">
              <a:solidFill>
                <a:schemeClr val="tx1"/>
              </a:solidFill>
            </a:endParaRPr>
          </a:p>
          <a:p>
            <a:pPr lvl="1">
              <a:buFontTx/>
              <a:buChar char="-"/>
            </a:pPr>
            <a:r>
              <a:rPr lang="bs-Latn-BA" sz="2800" dirty="0">
                <a:solidFill>
                  <a:schemeClr val="tx1"/>
                </a:solidFill>
              </a:rPr>
              <a:t>Potrebni transferi i subvencije iz lokalnih budžeta. </a:t>
            </a:r>
          </a:p>
          <a:p>
            <a:pPr lvl="1">
              <a:buFontTx/>
              <a:buChar char="-"/>
            </a:pPr>
            <a:r>
              <a:rPr lang="bs-Latn-BA" sz="2800" dirty="0">
                <a:solidFill>
                  <a:schemeClr val="tx1"/>
                </a:solidFill>
              </a:rPr>
              <a:t>Financiranje raspoloživo za kapitalna ulaganja u potrebnu infrastrukturu, 20% potreba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bs-Latn-BA" dirty="0"/>
              <a:t>Uvod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134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63977" y="1590221"/>
            <a:ext cx="8363655" cy="4304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s-Latn-BA" b="1" dirty="0"/>
              <a:t>Operativna održivost</a:t>
            </a:r>
          </a:p>
          <a:p>
            <a:pPr lvl="1">
              <a:buFontTx/>
              <a:buChar char="-"/>
            </a:pPr>
            <a:r>
              <a:rPr lang="hr-HR" sz="2800" dirty="0">
                <a:solidFill>
                  <a:schemeClr val="tx1"/>
                </a:solidFill>
              </a:rPr>
              <a:t>Dostupnost-pokrivenost</a:t>
            </a:r>
          </a:p>
          <a:p>
            <a:pPr lvl="1">
              <a:buFontTx/>
              <a:buChar char="-"/>
            </a:pPr>
            <a:r>
              <a:rPr lang="hr-HR" sz="2800" dirty="0">
                <a:solidFill>
                  <a:schemeClr val="tx1"/>
                </a:solidFill>
              </a:rPr>
              <a:t>Kvalitet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bs-Latn-BA" sz="2800" dirty="0">
                <a:solidFill>
                  <a:schemeClr val="tx1"/>
                </a:solidFill>
              </a:rPr>
              <a:t>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efikasnost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pru</a:t>
            </a:r>
            <a:r>
              <a:rPr lang="bs-Latn-BA" sz="2800" dirty="0">
                <a:solidFill>
                  <a:schemeClr val="tx1"/>
                </a:solidFill>
              </a:rPr>
              <a:t>žanja usluga</a:t>
            </a:r>
            <a:endParaRPr lang="hr-HR" sz="2800" dirty="0">
              <a:solidFill>
                <a:schemeClr val="tx1"/>
              </a:solidFill>
            </a:endParaRPr>
          </a:p>
          <a:p>
            <a:pPr lvl="1">
              <a:buFontTx/>
              <a:buChar char="-"/>
            </a:pPr>
            <a:r>
              <a:rPr lang="hr-HR" sz="2800" dirty="0">
                <a:solidFill>
                  <a:schemeClr val="tx1"/>
                </a:solidFill>
              </a:rPr>
              <a:t>NRW</a:t>
            </a:r>
          </a:p>
          <a:p>
            <a:pPr lvl="1">
              <a:buFontTx/>
              <a:buChar char="-"/>
            </a:pPr>
            <a:r>
              <a:rPr lang="hr-HR" sz="2800" dirty="0">
                <a:solidFill>
                  <a:schemeClr val="tx1"/>
                </a:solidFill>
              </a:rPr>
              <a:t>Prevelik broj i neodgovarajuća struktura zaposlenih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bs-Latn-BA" dirty="0"/>
              <a:t>Uvod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381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63977" y="1590220"/>
            <a:ext cx="8880023" cy="47067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s-Latn-BA" b="1" dirty="0"/>
              <a:t>Podržati komunalna preduzeća za vodne usluge da prođu niz postepenih unapređenja u cilju održivosti, uz istovremeno osiguravanje unapređenja ukupnog povoljnog i upravljačkog okruženja sektora. </a:t>
            </a:r>
            <a:r>
              <a:rPr lang="bs-Latn-BA" dirty="0"/>
              <a:t>Program će biti usmjeren na podržavanje strateških prioriteta vlasti u Bosni i Hercegovini kako su navedeni u strategijama upravljanja vodama kako Federacije Bosne i Hercegovine, tako i Republike Srpske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bs-Latn-BA" dirty="0"/>
              <a:t>Prijedlog </a:t>
            </a:r>
            <a:r>
              <a:rPr lang="en-US" dirty="0" err="1"/>
              <a:t>koncept</a:t>
            </a:r>
            <a:r>
              <a:rPr lang="bs-Latn-BA" dirty="0"/>
              <a:t>a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60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63977" y="1590220"/>
            <a:ext cx="8880023" cy="470679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bs-Latn-BA" dirty="0"/>
              <a:t>Na osnovu toga, predložena operacija Svjetske banke fokusirat će se na tri sveobuhvatne rezultatske oblasti. </a:t>
            </a:r>
            <a:endParaRPr lang="en-US" dirty="0"/>
          </a:p>
          <a:p>
            <a:pPr>
              <a:buFontTx/>
              <a:buChar char="-"/>
            </a:pPr>
            <a:r>
              <a:rPr lang="bs-Latn-BA" b="1" i="1" dirty="0"/>
              <a:t>Rezultatska oblast 1</a:t>
            </a:r>
            <a:r>
              <a:rPr lang="en-US" b="1" i="1" dirty="0"/>
              <a:t>: </a:t>
            </a:r>
            <a:r>
              <a:rPr lang="bs-Latn-BA" b="1" i="1" dirty="0"/>
              <a:t>Modernizacija institucionalnog i regulatornog okvira</a:t>
            </a:r>
            <a:r>
              <a:rPr lang="bs-Latn-BA" dirty="0"/>
              <a:t> fokusirat će se na uvođenje institucionalnih, pravnih i regulatornih promjena na državnom, entitetskim i kantonalnim nivoima za unapređenje povoljnog okruženja sektora vodnih usluga. </a:t>
            </a:r>
            <a:endParaRPr lang="en-US" dirty="0"/>
          </a:p>
          <a:p>
            <a:pPr>
              <a:buFontTx/>
              <a:buChar char="-"/>
            </a:pPr>
            <a:r>
              <a:rPr lang="bs-Latn-BA" b="1" i="1" dirty="0"/>
              <a:t>Rezultatska oblast 2</a:t>
            </a:r>
            <a:r>
              <a:rPr lang="en-US" b="1" i="1" dirty="0"/>
              <a:t>:</a:t>
            </a:r>
            <a:r>
              <a:rPr lang="bs-Latn-BA" b="1" i="1" dirty="0"/>
              <a:t>Unapređenje okvira za pružanje komunalnih usluga vodosnabdijevanja i odvodnje</a:t>
            </a:r>
            <a:r>
              <a:rPr lang="bs-Latn-BA" dirty="0"/>
              <a:t> fokusirat će se na različite aktivnosti i poticajne strukture za unapređenje pružanja vodnih usluga na općinskim nivoima i nivoima pružatelja vodnih usluga. </a:t>
            </a:r>
            <a:endParaRPr lang="en-US" dirty="0"/>
          </a:p>
          <a:p>
            <a:pPr>
              <a:buFontTx/>
              <a:buChar char="-"/>
            </a:pPr>
            <a:r>
              <a:rPr lang="bs-Latn-BA" b="1" i="1" dirty="0"/>
              <a:t>Rezultatska oblast 3</a:t>
            </a:r>
            <a:r>
              <a:rPr lang="en-US" b="1" i="1" dirty="0"/>
              <a:t>: </a:t>
            </a:r>
            <a:r>
              <a:rPr lang="bs-Latn-BA" b="1" i="1" dirty="0"/>
              <a:t>Poboljšanje pristupa, kvaliteta i efikasnosti pružanja usluga vodosnabdijevanja i odvodnje</a:t>
            </a:r>
            <a:r>
              <a:rPr lang="bs-Latn-BA" dirty="0"/>
              <a:t> fokusirat će se na poboljšanje pristupa, kvaliteta i efikasnosti usluga vodosnabdijevanja i odvodnje za građane i bit će implementirana od strane pružatelja usluga.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bs-Latn-BA" dirty="0"/>
              <a:t>Prijedlog </a:t>
            </a:r>
            <a:r>
              <a:rPr lang="en-US" dirty="0" err="1"/>
              <a:t>koncept</a:t>
            </a:r>
            <a:r>
              <a:rPr lang="bs-Latn-BA" dirty="0"/>
              <a:t>a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463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63977" y="1590220"/>
            <a:ext cx="8880023" cy="4706797"/>
          </a:xfrm>
        </p:spPr>
        <p:txBody>
          <a:bodyPr>
            <a:normAutofit/>
          </a:bodyPr>
          <a:lstStyle/>
          <a:p>
            <a:r>
              <a:rPr lang="bs-Latn-BA" dirty="0"/>
              <a:t>Cilj je usklađivanje pravnog i regulatornog okvira sektora vodosnabdijevanja i odvodnje na entitetskom i kantonalnom nivou radi unapređenja upravljanja i održivosti ukupnog sektora vodosnabdijevanja i odvodnje. Mjere će podrazumijevati odluke na najvišem nivou vlasti, uključujući unutar resornih ministarstava na entitetskim nivoima kako FBiH, tako i RS-a, kao i od strane resornih ministarstava u odabranim kantonima i ministarstava financija.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F971E6-D8D4-4C59-A1A0-5FE329A63D9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5428" y="209038"/>
            <a:ext cx="7886700" cy="993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bs-Latn-BA" sz="3200" b="1" i="1" dirty="0"/>
              <a:t>Rezultatska oblast 1: Modernizacija institucionalnog i regulatornog okvira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24752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4A3277B7707A48B0E1B9AC835E8163" ma:contentTypeVersion="13" ma:contentTypeDescription="Create a new document." ma:contentTypeScope="" ma:versionID="42ce2cd60ada1824e4d692315416ca86">
  <xsd:schema xmlns:xsd="http://www.w3.org/2001/XMLSchema" xmlns:xs="http://www.w3.org/2001/XMLSchema" xmlns:p="http://schemas.microsoft.com/office/2006/metadata/properties" xmlns:ns3="aa3449fd-d373-417f-9c8d-cf261ce8b785" xmlns:ns4="eda4fd43-f936-4ced-9b4a-46c1ef7d5473" targetNamespace="http://schemas.microsoft.com/office/2006/metadata/properties" ma:root="true" ma:fieldsID="d36e12386571ad9bd4e29f4b16c3e45a" ns3:_="" ns4:_="">
    <xsd:import namespace="aa3449fd-d373-417f-9c8d-cf261ce8b785"/>
    <xsd:import namespace="eda4fd43-f936-4ced-9b4a-46c1ef7d547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EventHashCode" minOccurs="0"/>
                <xsd:element ref="ns4:MediaServiceGenerationTime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3449fd-d373-417f-9c8d-cf261ce8b78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a4fd43-f936-4ced-9b4a-46c1ef7d54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9D2F7B-C3DB-4B02-9695-88C7041F9F29}">
  <ds:schemaRefs>
    <ds:schemaRef ds:uri="eda4fd43-f936-4ced-9b4a-46c1ef7d5473"/>
    <ds:schemaRef ds:uri="http://purl.org/dc/elements/1.1/"/>
    <ds:schemaRef ds:uri="aa3449fd-d373-417f-9c8d-cf261ce8b785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D322BAF-72FB-430C-BC30-4B887B0255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3449fd-d373-417f-9c8d-cf261ce8b785"/>
    <ds:schemaRef ds:uri="eda4fd43-f936-4ced-9b4a-46c1ef7d54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33266B-A31C-48F1-8826-21AACF4F02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10735</TotalTime>
  <Words>1726</Words>
  <Application>Microsoft Office PowerPoint</Application>
  <PresentationFormat>On-screen Show (4:3)</PresentationFormat>
  <Paragraphs>123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MS PGothic</vt:lpstr>
      <vt:lpstr>Andes ExtraLight</vt:lpstr>
      <vt:lpstr>Arial</vt:lpstr>
      <vt:lpstr>Calibri</vt:lpstr>
      <vt:lpstr>Calibri Light</vt:lpstr>
      <vt:lpstr>Segoe UI Light</vt:lpstr>
      <vt:lpstr>Trebuchet MS</vt:lpstr>
      <vt:lpstr>Office Theme</vt:lpstr>
      <vt:lpstr>PowerPoint Presentation</vt:lpstr>
      <vt:lpstr>Uvod </vt:lpstr>
      <vt:lpstr>Uvod </vt:lpstr>
      <vt:lpstr>Uvod </vt:lpstr>
      <vt:lpstr>Uvod </vt:lpstr>
      <vt:lpstr>Uvod </vt:lpstr>
      <vt:lpstr>Prijedlog koncepta programa </vt:lpstr>
      <vt:lpstr>Prijedlog koncepta programa </vt:lpstr>
      <vt:lpstr>Rezultatska oblast 1: Modernizacija institucionalnog i regulatornog okvira </vt:lpstr>
      <vt:lpstr>Rezultatska oblast 1: Modernizacija institucionalnog i regulatornog okvira </vt:lpstr>
      <vt:lpstr>Rezultatska oblast 1: Modernizacija institucionalnog i regulatornog okvira </vt:lpstr>
      <vt:lpstr>Rezultatska oblast 1: Modernizacija institucionalnog i regulatornog okvira </vt:lpstr>
      <vt:lpstr>Rezultatska oblast 2: Unapređenje okvira za pružanje komunalnih usluga vodosnabdijevanja i odvodnje </vt:lpstr>
      <vt:lpstr>Rezultatska oblast 2: Unapređenje okvira za pružanje komunalnih usluga vodosnabdijevanja i odvodnje </vt:lpstr>
      <vt:lpstr>Rezultatska oblast 2: Unapređenje okvira za pružanje komunalnih usluga vodosnabdijevanja i odvodnje </vt:lpstr>
      <vt:lpstr>Rezultatska oblast 2: Unapređenje okvira za pružanje komunalnih usluga vodosnabdijevanja i odvodnje </vt:lpstr>
      <vt:lpstr>Rezultatska oblast 3: Poboljšanje pristupa, kvaliteta i efikasnosti pružanja usluga vodosnabdijevanja i odvodnje </vt:lpstr>
      <vt:lpstr>Rezultatska oblast 3: Poboljšanje pristupa, kvaliteta i efikasnosti pružanja usluga vodosnabdijevanja i odvodnje </vt:lpstr>
      <vt:lpstr>Očekivane koristi od projekta  </vt:lpstr>
      <vt:lpstr>Moguci indikatori  </vt:lpstr>
      <vt:lpstr>Moguci indikatori  </vt:lpstr>
      <vt:lpstr>Moguci indikatori  </vt:lpstr>
      <vt:lpstr>Moguci indikatori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GP Knowledge Survey Results</dc:title>
  <dc:creator>psaura@worldbankgroup.org</dc:creator>
  <cp:lastModifiedBy>Amer Husremovic</cp:lastModifiedBy>
  <cp:revision>354</cp:revision>
  <cp:lastPrinted>2016-09-07T15:49:12Z</cp:lastPrinted>
  <dcterms:created xsi:type="dcterms:W3CDTF">2016-03-31T21:02:07Z</dcterms:created>
  <dcterms:modified xsi:type="dcterms:W3CDTF">2019-10-11T10:26:01Z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0x010100884A3277B7707A48B0E1B9AC835E8163</vt:lpwstr>
  </property>
  <property fmtid="{D5CDD505-2E9C-101B-9397-08002B2CF9AE}" pid="3" name="_dlc_DocIdItemGuid">
    <vt:lpwstr>1b96a424-0150-48c0-afbe-ca95b01575ee</vt:lpwstr>
  </property>
  <property fmtid="{D5CDD505-2E9C-101B-9397-08002B2CF9AE}" pid="4" name="InformationClassification">
    <vt:lpwstr>3;#Official Use Only|4119b812-446b-4199-aebc-580c95bfd42a</vt:lpwstr>
  </property>
  <property fmtid="{D5CDD505-2E9C-101B-9397-08002B2CF9AE}" pid="5" name="OwnershipUnit">
    <vt:lpwstr/>
  </property>
  <property fmtid="{D5CDD505-2E9C-101B-9397-08002B2CF9AE}" pid="6" name="TaxKeyword">
    <vt:lpwstr/>
  </property>
  <property fmtid="{D5CDD505-2E9C-101B-9397-08002B2CF9AE}" pid="7" name="Topic(s)">
    <vt:lpwstr>4;#Water|595d33bc-1a8a-40a6-a1b8-f555471cb573</vt:lpwstr>
  </property>
  <property fmtid="{D5CDD505-2E9C-101B-9397-08002B2CF9AE}" pid="8" name="Source_x002d_Sponsor">
    <vt:lpwstr/>
  </property>
  <property fmtid="{D5CDD505-2E9C-101B-9397-08002B2CF9AE}" pid="9" name="HashTags">
    <vt:lpwstr/>
  </property>
  <property fmtid="{D5CDD505-2E9C-101B-9397-08002B2CF9AE}" pid="10" name="DocumentType">
    <vt:lpwstr>411;#Presentation|6e248443-8863-4f95-8855-718bdb705306</vt:lpwstr>
  </property>
  <property fmtid="{D5CDD505-2E9C-101B-9397-08002B2CF9AE}" pid="11" name="Development_x0020_Challenge">
    <vt:lpwstr/>
  </property>
  <property fmtid="{D5CDD505-2E9C-101B-9397-08002B2CF9AE}" pid="12" name="GeographicArea">
    <vt:lpwstr>1;#World|181f87ec-6d12-43c8-9f7a-dc47bc14aa64</vt:lpwstr>
  </property>
  <property fmtid="{D5CDD505-2E9C-101B-9397-08002B2CF9AE}" pid="13" name="Source-Sponsor">
    <vt:lpwstr/>
  </property>
  <property fmtid="{D5CDD505-2E9C-101B-9397-08002B2CF9AE}" pid="14" name="Development Challenge">
    <vt:lpwstr/>
  </property>
</Properties>
</file>